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slideLayouts/slideLayout7.xml" ContentType="application/vnd.openxmlformats-officedocument.presentationml.slideLayout+xml"/>
  <Override PartName="/ppt/theme/theme3.xml" ContentType="application/vnd.openxmlformats-officedocument.theme+xml"/>
  <Override PartName="/ppt/tags/tag12.xml" ContentType="application/vnd.openxmlformats-officedocument.presentationml.tags+xml"/>
  <Override PartName="/ppt/tags/tag13.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ink/ink1.xml" ContentType="application/inkml+xml"/>
  <Override PartName="/ppt/notesSlides/notesSlide2.xml" ContentType="application/vnd.openxmlformats-officedocument.presentationml.notesSlide+xml"/>
  <Override PartName="/ppt/ink/ink2.xml" ContentType="application/inkml+xml"/>
  <Override PartName="/ppt/notesSlides/notesSlide3.xml" ContentType="application/vnd.openxmlformats-officedocument.presentationml.notesSlide+xml"/>
  <Override PartName="/ppt/ink/ink3.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48" r:id="rId4"/>
    <p:sldMasterId id="2147483658" r:id="rId5"/>
    <p:sldMasterId id="2147483690" r:id="rId6"/>
  </p:sldMasterIdLst>
  <p:notesMasterIdLst>
    <p:notesMasterId r:id="rId19"/>
  </p:notesMasterIdLst>
  <p:handoutMasterIdLst>
    <p:handoutMasterId r:id="rId20"/>
  </p:handoutMasterIdLst>
  <p:sldIdLst>
    <p:sldId id="783" r:id="rId7"/>
    <p:sldId id="776" r:id="rId8"/>
    <p:sldId id="787" r:id="rId9"/>
    <p:sldId id="795" r:id="rId10"/>
    <p:sldId id="785" r:id="rId11"/>
    <p:sldId id="796" r:id="rId12"/>
    <p:sldId id="786" r:id="rId13"/>
    <p:sldId id="789" r:id="rId14"/>
    <p:sldId id="791" r:id="rId15"/>
    <p:sldId id="770" r:id="rId16"/>
    <p:sldId id="792" r:id="rId17"/>
    <p:sldId id="753" r:id="rId18"/>
  </p:sldIdLst>
  <p:sldSz cx="12192000" cy="6858000"/>
  <p:notesSz cx="6858000" cy="9144000"/>
  <p:custDataLst>
    <p:tags r:id="rId2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A854"/>
    <a:srgbClr val="FFFFFF"/>
    <a:srgbClr val="FF9128"/>
    <a:srgbClr val="70AD47"/>
    <a:srgbClr val="BFBFBF"/>
    <a:srgbClr val="2F75B5"/>
    <a:srgbClr val="F2F2F2"/>
    <a:srgbClr val="FF0000"/>
    <a:srgbClr val="710012"/>
    <a:srgbClr val="00BAFF"/>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799" autoAdjust="0"/>
    <p:restoredTop sz="71108" autoAdjust="0"/>
  </p:normalViewPr>
  <p:slideViewPr>
    <p:cSldViewPr snapToGrid="0">
      <p:cViewPr varScale="1">
        <p:scale>
          <a:sx n="86" d="100"/>
          <a:sy n="86" d="100"/>
        </p:scale>
        <p:origin x="984" y="72"/>
      </p:cViewPr>
      <p:guideLst/>
    </p:cSldViewPr>
  </p:slideViewPr>
  <p:notesTextViewPr>
    <p:cViewPr>
      <p:scale>
        <a:sx n="1" d="1"/>
        <a:sy n="1" d="1"/>
      </p:scale>
      <p:origin x="0" y="0"/>
    </p:cViewPr>
  </p:notesTextViewPr>
  <p:sorterViewPr>
    <p:cViewPr>
      <p:scale>
        <a:sx n="70" d="100"/>
        <a:sy n="70" d="100"/>
      </p:scale>
      <p:origin x="0" y="0"/>
    </p:cViewPr>
  </p:sorterViewPr>
  <p:notesViewPr>
    <p:cSldViewPr snapToGrid="0">
      <p:cViewPr varScale="1">
        <p:scale>
          <a:sx n="50" d="100"/>
          <a:sy n="50" d="100"/>
        </p:scale>
        <p:origin x="2574" y="1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customXml" Target="../customXml/item3.xml"/><Relationship Id="rId21" Type="http://schemas.openxmlformats.org/officeDocument/2006/relationships/tags" Target="tags/tag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7FB-44CD-BAF1-C4F5954E357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7FB-44CD-BAF1-C4F5954E357D}"/>
              </c:ext>
            </c:extLst>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Reviews Available</c:v>
                </c:pt>
                <c:pt idx="1">
                  <c:v>Unavailable Booking</c:v>
                </c:pt>
              </c:strCache>
            </c:strRef>
          </c:cat>
          <c:val>
            <c:numRef>
              <c:f>Sheet1!$B$2:$B$3</c:f>
              <c:numCache>
                <c:formatCode>0%</c:formatCode>
                <c:ptCount val="2"/>
                <c:pt idx="0">
                  <c:v>0.69222054380664655</c:v>
                </c:pt>
                <c:pt idx="1">
                  <c:v>0.30777945619335345</c:v>
                </c:pt>
              </c:numCache>
            </c:numRef>
          </c:val>
          <c:extLst>
            <c:ext xmlns:c16="http://schemas.microsoft.com/office/drawing/2014/chart" uri="{C3380CC4-5D6E-409C-BE32-E72D297353CC}">
              <c16:uniqueId val="{00000000-89C4-45CD-94C4-63890398F686}"/>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BD7333-DD87-4773-BED3-E2892A4094EE}" type="datetimeFigureOut">
              <a:rPr lang="es-ES" smtClean="0"/>
              <a:t>29/04/2019</a:t>
            </a:fld>
            <a:endParaRPr lang="es-E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A0E21C-7E3E-40C1-A5B4-152F0F11E190}" type="slidenum">
              <a:rPr lang="es-ES" smtClean="0"/>
              <a:t>‹#›</a:t>
            </a:fld>
            <a:endParaRPr lang="es-ES" dirty="0"/>
          </a:p>
        </p:txBody>
      </p:sp>
    </p:spTree>
    <p:extLst>
      <p:ext uri="{BB962C8B-B14F-4D97-AF65-F5344CB8AC3E}">
        <p14:creationId xmlns:p14="http://schemas.microsoft.com/office/powerpoint/2010/main" val="163504464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4-29T19:17:56.662"/>
    </inkml:context>
    <inkml:brush xml:id="br0">
      <inkml:brushProperty name="width" value="0.025" units="cm"/>
      <inkml:brushProperty name="height" value="0.025" units="cm"/>
    </inkml:brush>
  </inkml:definitions>
  <inkml:trace contextRef="#ctx0" brushRef="#br0">48 0 5064 0 0,'0'0'224'0'0,"0"0"48"0"0,-10 3-272 0 0,-2-3 0 0 0,4 0 0 0 0,-1 0 0 0 0,1 0 2400 0 0,8 0 416 0 0,0 0 96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4-28T22:28:08.032"/>
    </inkml:context>
    <inkml:brush xml:id="br0">
      <inkml:brushProperty name="width" value="0.025" units="cm"/>
      <inkml:brushProperty name="height" value="0.025" units="cm"/>
    </inkml:brush>
  </inkml:definitions>
  <inkml:trace contextRef="#ctx0" brushRef="#br0">1 75 26463 0 0,'0'0'584'0'0,"0"0"120"0"0,0 0 32 0 0,0 0 0 0 0,9 0-592 0 0,-9 0-144 0 0,8 0 0 0 0,5-3 0 0 0,-3-10-560 0 0,-7 2-144 0 0,-3-12-24 0 0,0-1-10295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4-28T22:28:08.032"/>
    </inkml:context>
    <inkml:brush xml:id="br0">
      <inkml:brushProperty name="width" value="0.025" units="cm"/>
      <inkml:brushProperty name="height" value="0.025" units="cm"/>
    </inkml:brush>
  </inkml:definitions>
  <inkml:trace contextRef="#ctx0" brushRef="#br0">1 75 26463 0 0,'0'0'584'0'0,"0"0"120"0"0,0 0 32 0 0,0 0 0 0 0,9 0-592 0 0,-9 0-144 0 0,8 0 0 0 0,5-3 0 0 0,-3-10-560 0 0,-7 2-144 0 0,-3-12-24 0 0,0-1-10295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9D084F-DC83-4EB0-8CED-52E9AA3ECA1C}" type="datetimeFigureOut">
              <a:rPr lang="es-ES" smtClean="0"/>
              <a:t>29/04/2019</a:t>
            </a:fld>
            <a:endParaRPr lang="es-E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dirty="0" err="1"/>
              <a:t>Edit</a:t>
            </a:r>
            <a:r>
              <a:rPr lang="es-ES" dirty="0"/>
              <a:t> Master </a:t>
            </a:r>
            <a:r>
              <a:rPr lang="es-ES" dirty="0" err="1"/>
              <a:t>text</a:t>
            </a:r>
            <a:r>
              <a:rPr lang="es-ES" dirty="0"/>
              <a:t> </a:t>
            </a:r>
            <a:r>
              <a:rPr lang="es-ES" dirty="0" err="1"/>
              <a:t>styles</a:t>
            </a:r>
            <a:endParaRPr lang="es-ES" dirty="0"/>
          </a:p>
          <a:p>
            <a:pPr lvl="1"/>
            <a:r>
              <a:rPr lang="es-ES" dirty="0" err="1"/>
              <a:t>Second</a:t>
            </a:r>
            <a:r>
              <a:rPr lang="es-ES" dirty="0"/>
              <a:t> </a:t>
            </a:r>
            <a:r>
              <a:rPr lang="es-ES" dirty="0" err="1"/>
              <a:t>level</a:t>
            </a:r>
            <a:endParaRPr lang="es-ES" dirty="0"/>
          </a:p>
          <a:p>
            <a:pPr lvl="2"/>
            <a:r>
              <a:rPr lang="es-ES" dirty="0" err="1"/>
              <a:t>Third</a:t>
            </a:r>
            <a:r>
              <a:rPr lang="es-ES" dirty="0"/>
              <a:t> </a:t>
            </a:r>
            <a:r>
              <a:rPr lang="es-ES" dirty="0" err="1"/>
              <a:t>level</a:t>
            </a:r>
            <a:endParaRPr lang="es-ES" dirty="0"/>
          </a:p>
          <a:p>
            <a:pPr lvl="3"/>
            <a:r>
              <a:rPr lang="es-ES" dirty="0" err="1"/>
              <a:t>Fourth</a:t>
            </a:r>
            <a:r>
              <a:rPr lang="es-ES" dirty="0"/>
              <a:t> </a:t>
            </a:r>
            <a:r>
              <a:rPr lang="es-ES" dirty="0" err="1"/>
              <a:t>level</a:t>
            </a:r>
            <a:endParaRPr lang="es-ES" dirty="0"/>
          </a:p>
          <a:p>
            <a:pPr lvl="4"/>
            <a:r>
              <a:rPr lang="es-ES" dirty="0" err="1"/>
              <a:t>Fifth</a:t>
            </a:r>
            <a:r>
              <a:rPr lang="es-ES" dirty="0"/>
              <a:t> </a:t>
            </a:r>
            <a:r>
              <a:rPr lang="es-ES" dirty="0" err="1"/>
              <a:t>level</a:t>
            </a:r>
            <a:endParaRPr lang="es-E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157E0A-F321-48DC-AF94-681D4DCF344D}" type="slidenum">
              <a:rPr lang="es-ES" smtClean="0"/>
              <a:t>‹#›</a:t>
            </a:fld>
            <a:endParaRPr lang="es-ES" dirty="0"/>
          </a:p>
        </p:txBody>
      </p:sp>
    </p:spTree>
    <p:extLst>
      <p:ext uri="{BB962C8B-B14F-4D97-AF65-F5344CB8AC3E}">
        <p14:creationId xmlns:p14="http://schemas.microsoft.com/office/powerpoint/2010/main" val="3796904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Understand the process to find the investing companies is done manually. It is manually done, they don’t have the right criteria, they can have missed opportunities.</a:t>
            </a:r>
          </a:p>
          <a:p>
            <a:pPr algn="l"/>
            <a:r>
              <a:rPr lang="en-US" sz="1200" dirty="0"/>
              <a:t>Possible solution</a:t>
            </a:r>
          </a:p>
          <a:p>
            <a:pPr algn="l"/>
            <a:r>
              <a:rPr lang="en-US" sz="1200" dirty="0"/>
              <a:t>Have an automatic process based on selected criteria that can be automatically updated in order to enhance the </a:t>
            </a:r>
            <a:r>
              <a:rPr lang="en-US" sz="1200" dirty="0" err="1"/>
              <a:t>selecetion</a:t>
            </a:r>
            <a:r>
              <a:rPr lang="en-US" sz="1200" dirty="0"/>
              <a:t> process and giving them the time to focus on what matters, building the relation.</a:t>
            </a:r>
          </a:p>
          <a:p>
            <a:pPr algn="l"/>
            <a:r>
              <a:rPr lang="en-US" sz="1200" dirty="0"/>
              <a:t>There is no database or control group</a:t>
            </a:r>
          </a:p>
          <a:p>
            <a:pPr algn="l"/>
            <a:r>
              <a:rPr lang="en-US" sz="1200" dirty="0"/>
              <a:t>Prioritization of clients for reaching them</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s-ES" smtClean="0"/>
              <a:t>2</a:t>
            </a:fld>
            <a:endParaRPr lang="es-ES" dirty="0"/>
          </a:p>
        </p:txBody>
      </p:sp>
    </p:spTree>
    <p:extLst>
      <p:ext uri="{BB962C8B-B14F-4D97-AF65-F5344CB8AC3E}">
        <p14:creationId xmlns:p14="http://schemas.microsoft.com/office/powerpoint/2010/main" val="42066058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Understand the process to find the investing companies is done manually. It is manually done, they don’t have the right criteria, they can have missed opportunities.</a:t>
            </a:r>
          </a:p>
          <a:p>
            <a:pPr algn="l"/>
            <a:r>
              <a:rPr lang="en-US" sz="1200" dirty="0"/>
              <a:t>Possible solution</a:t>
            </a:r>
          </a:p>
          <a:p>
            <a:pPr algn="l"/>
            <a:r>
              <a:rPr lang="en-US" sz="1200" dirty="0"/>
              <a:t>Have an automatic process based on selected criteria that can be automatically updated in order to enhance the </a:t>
            </a:r>
            <a:r>
              <a:rPr lang="en-US" sz="1200" dirty="0" err="1"/>
              <a:t>selecetion</a:t>
            </a:r>
            <a:r>
              <a:rPr lang="en-US" sz="1200" dirty="0"/>
              <a:t> process and giving them the time to focus on what matters, building the relation.</a:t>
            </a:r>
          </a:p>
          <a:p>
            <a:pPr algn="l"/>
            <a:r>
              <a:rPr lang="en-US" sz="1200" dirty="0"/>
              <a:t>There is no database or control group</a:t>
            </a:r>
          </a:p>
          <a:p>
            <a:pPr algn="l"/>
            <a:r>
              <a:rPr lang="en-US" sz="1200" dirty="0"/>
              <a:t>Prioritization of clients for reaching them</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s-ES" smtClean="0"/>
              <a:t>11</a:t>
            </a:fld>
            <a:endParaRPr lang="es-ES" dirty="0"/>
          </a:p>
        </p:txBody>
      </p:sp>
    </p:spTree>
    <p:extLst>
      <p:ext uri="{BB962C8B-B14F-4D97-AF65-F5344CB8AC3E}">
        <p14:creationId xmlns:p14="http://schemas.microsoft.com/office/powerpoint/2010/main" val="2637743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Understand the process to find the investing companies is done manually. It is manually done, they don’t have the right criteria, they can have missed opportunities.</a:t>
            </a:r>
          </a:p>
          <a:p>
            <a:pPr algn="l"/>
            <a:r>
              <a:rPr lang="en-US" sz="1200" dirty="0"/>
              <a:t>Possible solution</a:t>
            </a:r>
          </a:p>
          <a:p>
            <a:pPr algn="l"/>
            <a:r>
              <a:rPr lang="en-US" sz="1200" dirty="0"/>
              <a:t>Have an automatic process based on selected criteria that can be automatically updated in order to enhance the </a:t>
            </a:r>
            <a:r>
              <a:rPr lang="en-US" sz="1200" dirty="0" err="1"/>
              <a:t>selecetion</a:t>
            </a:r>
            <a:r>
              <a:rPr lang="en-US" sz="1200" dirty="0"/>
              <a:t> process and giving them the time to focus on what matters, building the relation.</a:t>
            </a:r>
          </a:p>
          <a:p>
            <a:pPr algn="l"/>
            <a:r>
              <a:rPr lang="en-US" sz="1200" dirty="0"/>
              <a:t>There is no database or control group</a:t>
            </a:r>
          </a:p>
          <a:p>
            <a:pPr algn="l"/>
            <a:r>
              <a:rPr lang="en-US" sz="1200" dirty="0"/>
              <a:t>Prioritization of clients for reaching them</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s-ES" smtClean="0"/>
              <a:t>3</a:t>
            </a:fld>
            <a:endParaRPr lang="es-ES" dirty="0"/>
          </a:p>
        </p:txBody>
      </p:sp>
    </p:spTree>
    <p:extLst>
      <p:ext uri="{BB962C8B-B14F-4D97-AF65-F5344CB8AC3E}">
        <p14:creationId xmlns:p14="http://schemas.microsoft.com/office/powerpoint/2010/main" val="93379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Understand the process to find the investing companies is done manually. It is manually done, they don’t have the right criteria, they can have missed opportunities.</a:t>
            </a:r>
          </a:p>
          <a:p>
            <a:pPr algn="l"/>
            <a:r>
              <a:rPr lang="en-US" sz="1200" dirty="0"/>
              <a:t>Possible solution</a:t>
            </a:r>
          </a:p>
          <a:p>
            <a:pPr algn="l"/>
            <a:r>
              <a:rPr lang="en-US" sz="1200" dirty="0"/>
              <a:t>Have an automatic process based on selected criteria that can be automatically updated in order to enhance the </a:t>
            </a:r>
            <a:r>
              <a:rPr lang="en-US" sz="1200" dirty="0" err="1"/>
              <a:t>selecetion</a:t>
            </a:r>
            <a:r>
              <a:rPr lang="en-US" sz="1200" dirty="0"/>
              <a:t> process and giving them the time to focus on what matters, building the relation.</a:t>
            </a:r>
          </a:p>
          <a:p>
            <a:pPr algn="l"/>
            <a:r>
              <a:rPr lang="en-US" sz="1200" dirty="0"/>
              <a:t>There is no database or control group</a:t>
            </a:r>
          </a:p>
          <a:p>
            <a:pPr algn="l"/>
            <a:r>
              <a:rPr lang="en-US" sz="1200" dirty="0"/>
              <a:t>Prioritization of clients for reaching them</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s-ES" smtClean="0"/>
              <a:t>4</a:t>
            </a:fld>
            <a:endParaRPr lang="es-ES" dirty="0"/>
          </a:p>
        </p:txBody>
      </p:sp>
    </p:spTree>
    <p:extLst>
      <p:ext uri="{BB962C8B-B14F-4D97-AF65-F5344CB8AC3E}">
        <p14:creationId xmlns:p14="http://schemas.microsoft.com/office/powerpoint/2010/main" val="4003811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Understand the process to find the investing companies is done manually. It is manually done, they don’t have the right criteria, they can have missed opportunities.</a:t>
            </a:r>
          </a:p>
          <a:p>
            <a:pPr algn="l"/>
            <a:r>
              <a:rPr lang="en-US" sz="1200" dirty="0"/>
              <a:t>Possible solution</a:t>
            </a:r>
          </a:p>
          <a:p>
            <a:pPr algn="l"/>
            <a:r>
              <a:rPr lang="en-US" sz="1200" dirty="0"/>
              <a:t>Have an automatic process based on selected criteria that can be automatically updated in order to enhance the </a:t>
            </a:r>
            <a:r>
              <a:rPr lang="en-US" sz="1200" dirty="0" err="1"/>
              <a:t>selecetion</a:t>
            </a:r>
            <a:r>
              <a:rPr lang="en-US" sz="1200" dirty="0"/>
              <a:t> process and giving them the time to focus on what matters, building the relation.</a:t>
            </a:r>
          </a:p>
          <a:p>
            <a:pPr algn="l"/>
            <a:r>
              <a:rPr lang="en-US" sz="1200" dirty="0"/>
              <a:t>There is no database or control group</a:t>
            </a:r>
          </a:p>
          <a:p>
            <a:pPr algn="l"/>
            <a:r>
              <a:rPr lang="en-US" sz="1200" dirty="0"/>
              <a:t>Prioritization of clients for reaching them</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s-ES" smtClean="0"/>
              <a:t>5</a:t>
            </a:fld>
            <a:endParaRPr lang="es-ES" dirty="0"/>
          </a:p>
        </p:txBody>
      </p:sp>
    </p:spTree>
    <p:extLst>
      <p:ext uri="{BB962C8B-B14F-4D97-AF65-F5344CB8AC3E}">
        <p14:creationId xmlns:p14="http://schemas.microsoft.com/office/powerpoint/2010/main" val="1993566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Understand the process to find the investing companies is done manually. It is manually done, they don’t have the right criteria, they can have missed opportunities.</a:t>
            </a:r>
          </a:p>
          <a:p>
            <a:pPr algn="l"/>
            <a:r>
              <a:rPr lang="en-US" sz="1200" dirty="0"/>
              <a:t>Possible solution</a:t>
            </a:r>
          </a:p>
          <a:p>
            <a:pPr algn="l"/>
            <a:r>
              <a:rPr lang="en-US" sz="1200" dirty="0"/>
              <a:t>Have an automatic process based on selected criteria that can be automatically updated in order to enhance the </a:t>
            </a:r>
            <a:r>
              <a:rPr lang="en-US" sz="1200" dirty="0" err="1"/>
              <a:t>selecetion</a:t>
            </a:r>
            <a:r>
              <a:rPr lang="en-US" sz="1200" dirty="0"/>
              <a:t> process and giving them the time to focus on what matters, building the relation.</a:t>
            </a:r>
          </a:p>
          <a:p>
            <a:pPr algn="l"/>
            <a:r>
              <a:rPr lang="en-US" sz="1200" dirty="0"/>
              <a:t>There is no database or control group</a:t>
            </a:r>
          </a:p>
          <a:p>
            <a:pPr algn="l"/>
            <a:r>
              <a:rPr lang="en-US" sz="1200" dirty="0"/>
              <a:t>Prioritization of clients for reaching them</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s-ES" smtClean="0"/>
              <a:t>6</a:t>
            </a:fld>
            <a:endParaRPr lang="es-ES" dirty="0"/>
          </a:p>
        </p:txBody>
      </p:sp>
    </p:spTree>
    <p:extLst>
      <p:ext uri="{BB962C8B-B14F-4D97-AF65-F5344CB8AC3E}">
        <p14:creationId xmlns:p14="http://schemas.microsoft.com/office/powerpoint/2010/main" val="4111681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Understand the process to find the investing companies is done manually. It is manually done, they don’t have the right criteria, they can have missed opportunities.</a:t>
            </a:r>
          </a:p>
          <a:p>
            <a:pPr algn="l"/>
            <a:r>
              <a:rPr lang="en-US" sz="1200" dirty="0"/>
              <a:t>Possible solution</a:t>
            </a:r>
          </a:p>
          <a:p>
            <a:pPr algn="l"/>
            <a:r>
              <a:rPr lang="en-US" sz="1200" dirty="0"/>
              <a:t>Have an automatic process based on selected criteria that can be automatically updated in order to enhance the </a:t>
            </a:r>
            <a:r>
              <a:rPr lang="en-US" sz="1200" dirty="0" err="1"/>
              <a:t>selecetion</a:t>
            </a:r>
            <a:r>
              <a:rPr lang="en-US" sz="1200" dirty="0"/>
              <a:t> process and giving them the time to focus on what matters, building the relation.</a:t>
            </a:r>
          </a:p>
          <a:p>
            <a:pPr algn="l"/>
            <a:r>
              <a:rPr lang="en-US" sz="1200" dirty="0"/>
              <a:t>There is no database or control group</a:t>
            </a:r>
          </a:p>
          <a:p>
            <a:pPr algn="l"/>
            <a:r>
              <a:rPr lang="en-US" sz="1200" dirty="0"/>
              <a:t>Prioritization of clients for reaching them</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s-ES" smtClean="0"/>
              <a:t>7</a:t>
            </a:fld>
            <a:endParaRPr lang="es-ES" dirty="0"/>
          </a:p>
        </p:txBody>
      </p:sp>
    </p:spTree>
    <p:extLst>
      <p:ext uri="{BB962C8B-B14F-4D97-AF65-F5344CB8AC3E}">
        <p14:creationId xmlns:p14="http://schemas.microsoft.com/office/powerpoint/2010/main" val="3892415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Understand the process to find the investing companies is done manually. It is manually done, they don’t have the right criteria, they can have missed opportunities.</a:t>
            </a:r>
          </a:p>
          <a:p>
            <a:pPr algn="l"/>
            <a:r>
              <a:rPr lang="en-US" sz="1200" dirty="0"/>
              <a:t>Possible solution</a:t>
            </a:r>
          </a:p>
          <a:p>
            <a:pPr algn="l"/>
            <a:r>
              <a:rPr lang="en-US" sz="1200" dirty="0"/>
              <a:t>Have an automatic process based on selected criteria that can be automatically updated in order to enhance the </a:t>
            </a:r>
            <a:r>
              <a:rPr lang="en-US" sz="1200" dirty="0" err="1"/>
              <a:t>selecetion</a:t>
            </a:r>
            <a:r>
              <a:rPr lang="en-US" sz="1200" dirty="0"/>
              <a:t> process and giving them the time to focus on what matters, building the relation.</a:t>
            </a:r>
          </a:p>
          <a:p>
            <a:pPr algn="l"/>
            <a:r>
              <a:rPr lang="en-US" sz="1200" dirty="0"/>
              <a:t>There is no database or control group</a:t>
            </a:r>
          </a:p>
          <a:p>
            <a:pPr algn="l"/>
            <a:r>
              <a:rPr lang="en-US" sz="1200" dirty="0"/>
              <a:t>Prioritization of clients for reaching them</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s-ES" smtClean="0"/>
              <a:t>8</a:t>
            </a:fld>
            <a:endParaRPr lang="es-ES" dirty="0"/>
          </a:p>
        </p:txBody>
      </p:sp>
    </p:spTree>
    <p:extLst>
      <p:ext uri="{BB962C8B-B14F-4D97-AF65-F5344CB8AC3E}">
        <p14:creationId xmlns:p14="http://schemas.microsoft.com/office/powerpoint/2010/main" val="723451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Understand the process to find the investing companies is done manually. It is manually done, they don’t have the right criteria, they can have missed opportunities.</a:t>
            </a:r>
          </a:p>
          <a:p>
            <a:pPr algn="l"/>
            <a:r>
              <a:rPr lang="en-US" sz="1200" dirty="0"/>
              <a:t>Possible solution</a:t>
            </a:r>
          </a:p>
          <a:p>
            <a:pPr algn="l"/>
            <a:r>
              <a:rPr lang="en-US" sz="1200" dirty="0"/>
              <a:t>Have an automatic process based on selected criteria that can be automatically updated in order to enhance the </a:t>
            </a:r>
            <a:r>
              <a:rPr lang="en-US" sz="1200" dirty="0" err="1"/>
              <a:t>selecetion</a:t>
            </a:r>
            <a:r>
              <a:rPr lang="en-US" sz="1200" dirty="0"/>
              <a:t> process and giving them the time to focus on what matters, building the relation.</a:t>
            </a:r>
          </a:p>
          <a:p>
            <a:pPr algn="l"/>
            <a:r>
              <a:rPr lang="en-US" sz="1200" dirty="0"/>
              <a:t>There is no database or control group</a:t>
            </a:r>
          </a:p>
          <a:p>
            <a:pPr algn="l"/>
            <a:r>
              <a:rPr lang="en-US" sz="1200" dirty="0"/>
              <a:t>Prioritization of clients for reaching them</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s-ES" smtClean="0"/>
              <a:t>9</a:t>
            </a:fld>
            <a:endParaRPr lang="es-ES" dirty="0"/>
          </a:p>
        </p:txBody>
      </p:sp>
    </p:spTree>
    <p:extLst>
      <p:ext uri="{BB962C8B-B14F-4D97-AF65-F5344CB8AC3E}">
        <p14:creationId xmlns:p14="http://schemas.microsoft.com/office/powerpoint/2010/main" val="3807836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Understand the process to find the investing companies is done manually. It is manually done, they don’t have the right criteria, they can have missed opportunities.</a:t>
            </a:r>
          </a:p>
          <a:p>
            <a:pPr algn="l"/>
            <a:r>
              <a:rPr lang="en-US" sz="1200" dirty="0"/>
              <a:t>Possible solution</a:t>
            </a:r>
          </a:p>
          <a:p>
            <a:pPr algn="l"/>
            <a:r>
              <a:rPr lang="en-US" sz="1200" dirty="0"/>
              <a:t>Have an automatic process based on selected criteria that can be automatically updated in order to enhance the </a:t>
            </a:r>
            <a:r>
              <a:rPr lang="en-US" sz="1200" dirty="0" err="1"/>
              <a:t>selecetion</a:t>
            </a:r>
            <a:r>
              <a:rPr lang="en-US" sz="1200" dirty="0"/>
              <a:t> process and giving them the time to focus on what matters, building the relation.</a:t>
            </a:r>
          </a:p>
          <a:p>
            <a:pPr algn="l"/>
            <a:r>
              <a:rPr lang="en-US" sz="1200" dirty="0"/>
              <a:t>There is no database or control group</a:t>
            </a:r>
          </a:p>
          <a:p>
            <a:pPr algn="l"/>
            <a:r>
              <a:rPr lang="en-US" sz="1200" dirty="0"/>
              <a:t>Prioritization of clients for reaching them</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s-ES" smtClean="0"/>
              <a:t>10</a:t>
            </a:fld>
            <a:endParaRPr lang="es-ES" dirty="0"/>
          </a:p>
        </p:txBody>
      </p:sp>
    </p:spTree>
    <p:extLst>
      <p:ext uri="{BB962C8B-B14F-4D97-AF65-F5344CB8AC3E}">
        <p14:creationId xmlns:p14="http://schemas.microsoft.com/office/powerpoint/2010/main" val="1767077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vmlDrawing" Target="../drawings/vmlDrawing5.v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Master: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1" y="457200"/>
            <a:ext cx="5714999" cy="3086100"/>
          </a:xfrm>
        </p:spPr>
        <p:txBody>
          <a:bodyPr tIns="0" anchor="t" anchorCtr="0">
            <a:noAutofit/>
          </a:bodyPr>
          <a:lstStyle>
            <a:lvl1pPr algn="l">
              <a:lnSpc>
                <a:spcPct val="70000"/>
              </a:lnSpc>
              <a:defRPr sz="6000">
                <a:solidFill>
                  <a:schemeClr val="tx1"/>
                </a:solidFill>
                <a:latin typeface="+mj-lt"/>
              </a:defRPr>
            </a:lvl1pPr>
          </a:lstStyle>
          <a:p>
            <a:r>
              <a:rPr lang="es-ES" dirty="0" err="1"/>
              <a:t>Click</a:t>
            </a:r>
            <a:r>
              <a:rPr lang="es-ES" dirty="0"/>
              <a:t> </a:t>
            </a:r>
            <a:r>
              <a:rPr lang="es-ES" dirty="0" err="1"/>
              <a:t>to</a:t>
            </a:r>
            <a:r>
              <a:rPr lang="es-ES" dirty="0"/>
              <a:t> </a:t>
            </a:r>
            <a:r>
              <a:rPr lang="es-ES" dirty="0" err="1"/>
              <a:t>edit</a:t>
            </a:r>
            <a:r>
              <a:rPr lang="es-ES" dirty="0"/>
              <a:t> </a:t>
            </a:r>
            <a:r>
              <a:rPr lang="es-ES" dirty="0" err="1"/>
              <a:t>title</a:t>
            </a:r>
            <a:endParaRPr lang="es-ES" dirty="0"/>
          </a:p>
        </p:txBody>
      </p:sp>
      <p:sp>
        <p:nvSpPr>
          <p:cNvPr id="8" name="Text Placeholder 7"/>
          <p:cNvSpPr>
            <a:spLocks noGrp="1"/>
          </p:cNvSpPr>
          <p:nvPr>
            <p:ph type="body" sz="quarter" idx="13" hasCustomPrompt="1"/>
          </p:nvPr>
        </p:nvSpPr>
        <p:spPr>
          <a:xfrm>
            <a:off x="381000" y="3543302"/>
            <a:ext cx="5715000" cy="3162299"/>
          </a:xfrm>
        </p:spPr>
        <p:txBody>
          <a:bodyPr>
            <a:noAutofit/>
          </a:bodyPr>
          <a:lstStyle>
            <a:lvl1pPr marL="0" indent="0">
              <a:lnSpc>
                <a:spcPct val="70000"/>
              </a:lnSpc>
              <a:defRPr sz="4000" b="0" baseline="0">
                <a:solidFill>
                  <a:schemeClr val="accent1"/>
                </a:solidFill>
                <a:latin typeface="+mj-lt"/>
              </a:defRPr>
            </a:lvl1pPr>
            <a:lvl2pPr marL="0" indent="0">
              <a:lnSpc>
                <a:spcPct val="100000"/>
              </a:lnSpc>
              <a:spcAft>
                <a:spcPts val="0"/>
              </a:spcAft>
              <a:defRPr sz="2400" b="0" cap="none" baseline="0">
                <a:solidFill>
                  <a:schemeClr val="accent1"/>
                </a:solidFill>
                <a:latin typeface="+mn-lt"/>
              </a:defRPr>
            </a:lvl2pPr>
            <a:lvl3pPr marL="0" indent="0">
              <a:lnSpc>
                <a:spcPct val="100000"/>
              </a:lnSpc>
              <a:spcAft>
                <a:spcPts val="0"/>
              </a:spcAft>
              <a:defRPr sz="1800" b="0" cap="none" baseline="0">
                <a:solidFill>
                  <a:schemeClr val="accent1"/>
                </a:solidFill>
                <a:latin typeface="+mn-lt"/>
              </a:defRPr>
            </a:lvl3pPr>
            <a:lvl4pPr marL="0" indent="0">
              <a:lnSpc>
                <a:spcPct val="100000"/>
              </a:lnSpc>
              <a:buNone/>
              <a:defRPr sz="1800" b="0" cap="none" baseline="0">
                <a:solidFill>
                  <a:schemeClr val="accent1"/>
                </a:solidFill>
                <a:latin typeface="+mn-lt"/>
              </a:defRPr>
            </a:lvl4pPr>
            <a:lvl5pPr marL="0" indent="0">
              <a:lnSpc>
                <a:spcPct val="100000"/>
              </a:lnSpc>
              <a:buNone/>
              <a:defRPr sz="1800" b="0" cap="none" baseline="0">
                <a:solidFill>
                  <a:schemeClr val="accent1"/>
                </a:solidFill>
                <a:latin typeface="+mn-lt"/>
              </a:defRPr>
            </a:lvl5pPr>
            <a:lvl6pPr marL="339717" indent="0">
              <a:buNone/>
              <a:defRPr/>
            </a:lvl6pPr>
            <a:lvl7pPr>
              <a:defRPr/>
            </a:lvl7pPr>
            <a:lvl8pPr>
              <a:defRPr/>
            </a:lvl8pPr>
          </a:lstStyle>
          <a:p>
            <a:pPr lvl="0"/>
            <a:r>
              <a:rPr lang="es-ES" dirty="0" err="1"/>
              <a:t>subtitle</a:t>
            </a:r>
            <a:endParaRPr lang="es-ES" dirty="0"/>
          </a:p>
          <a:p>
            <a:pPr lvl="1"/>
            <a:r>
              <a:rPr lang="es-ES" dirty="0" err="1"/>
              <a:t>Second</a:t>
            </a:r>
            <a:r>
              <a:rPr lang="es-ES" dirty="0"/>
              <a:t> </a:t>
            </a:r>
            <a:r>
              <a:rPr lang="es-ES" dirty="0" err="1"/>
              <a:t>level</a:t>
            </a:r>
            <a:endParaRPr lang="es-ES" dirty="0"/>
          </a:p>
          <a:p>
            <a:pPr lvl="2"/>
            <a:r>
              <a:rPr lang="es-ES" dirty="0" err="1"/>
              <a:t>Third</a:t>
            </a:r>
            <a:r>
              <a:rPr lang="es-ES" dirty="0"/>
              <a:t> </a:t>
            </a:r>
            <a:r>
              <a:rPr lang="es-ES" dirty="0" err="1"/>
              <a:t>level</a:t>
            </a:r>
            <a:endParaRPr lang="es-ES" dirty="0"/>
          </a:p>
          <a:p>
            <a:pPr lvl="3"/>
            <a:r>
              <a:rPr lang="es-ES" dirty="0" err="1"/>
              <a:t>Fourth</a:t>
            </a:r>
            <a:r>
              <a:rPr lang="es-ES" dirty="0"/>
              <a:t> </a:t>
            </a:r>
            <a:r>
              <a:rPr lang="es-ES" dirty="0" err="1"/>
              <a:t>level</a:t>
            </a:r>
            <a:endParaRPr lang="es-ES" dirty="0"/>
          </a:p>
          <a:p>
            <a:pPr lvl="4"/>
            <a:r>
              <a:rPr lang="es-ES" dirty="0" err="1"/>
              <a:t>Fifth</a:t>
            </a:r>
            <a:r>
              <a:rPr lang="es-ES" dirty="0"/>
              <a:t> </a:t>
            </a:r>
            <a:r>
              <a:rPr lang="es-ES" dirty="0" err="1"/>
              <a:t>level</a:t>
            </a:r>
            <a:endParaRPr lang="es-ES" dirty="0"/>
          </a:p>
        </p:txBody>
      </p:sp>
    </p:spTree>
    <p:extLst>
      <p:ext uri="{BB962C8B-B14F-4D97-AF65-F5344CB8AC3E}">
        <p14:creationId xmlns:p14="http://schemas.microsoft.com/office/powerpoint/2010/main" val="1108798170"/>
      </p:ext>
    </p:extLst>
  </p:cSld>
  <p:clrMapOvr>
    <a:masterClrMapping/>
  </p:clrMapOvr>
  <p:extLst mod="1">
    <p:ext uri="{DCECCB84-F9BA-43D5-87BE-67443E8EF086}">
      <p15:sldGuideLst xmlns:p15="http://schemas.microsoft.com/office/powerpoint/2012/main">
        <p15:guide id="1"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Master: White Centered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49582" y="1936373"/>
            <a:ext cx="4787886" cy="2767405"/>
          </a:xfrm>
        </p:spPr>
        <p:txBody>
          <a:bodyPr tIns="0" anchor="t" anchorCtr="0">
            <a:noAutofit/>
          </a:bodyPr>
          <a:lstStyle>
            <a:lvl1pPr algn="l">
              <a:lnSpc>
                <a:spcPct val="70000"/>
              </a:lnSpc>
              <a:defRPr sz="6000">
                <a:solidFill>
                  <a:schemeClr val="tx1"/>
                </a:solidFill>
                <a:latin typeface="+mj-lt"/>
              </a:defRPr>
            </a:lvl1pPr>
          </a:lstStyle>
          <a:p>
            <a:r>
              <a:rPr lang="es-ES" dirty="0" err="1"/>
              <a:t>Click</a:t>
            </a:r>
            <a:r>
              <a:rPr lang="es-ES" dirty="0"/>
              <a:t> </a:t>
            </a:r>
            <a:r>
              <a:rPr lang="es-ES" dirty="0" err="1"/>
              <a:t>to</a:t>
            </a:r>
            <a:r>
              <a:rPr lang="es-ES" dirty="0"/>
              <a:t> </a:t>
            </a:r>
            <a:r>
              <a:rPr lang="es-ES" dirty="0" err="1"/>
              <a:t>edit</a:t>
            </a:r>
            <a:r>
              <a:rPr lang="es-ES" dirty="0"/>
              <a:t> </a:t>
            </a:r>
            <a:r>
              <a:rPr lang="es-ES" dirty="0" err="1"/>
              <a:t>title</a:t>
            </a:r>
            <a:endParaRPr lang="es-ES" dirty="0"/>
          </a:p>
        </p:txBody>
      </p:sp>
      <p:sp>
        <p:nvSpPr>
          <p:cNvPr id="8" name="Text Placeholder 7"/>
          <p:cNvSpPr>
            <a:spLocks noGrp="1"/>
          </p:cNvSpPr>
          <p:nvPr>
            <p:ph type="body" sz="quarter" idx="13" hasCustomPrompt="1"/>
          </p:nvPr>
        </p:nvSpPr>
        <p:spPr>
          <a:xfrm>
            <a:off x="9525000" y="436417"/>
            <a:ext cx="2286000" cy="3512127"/>
          </a:xfrm>
        </p:spPr>
        <p:txBody>
          <a:bodyPr>
            <a:noAutofit/>
          </a:bodyPr>
          <a:lstStyle>
            <a:lvl1pPr marL="0" indent="0">
              <a:lnSpc>
                <a:spcPct val="70000"/>
              </a:lnSpc>
              <a:defRPr sz="2800" b="0" baseline="0">
                <a:solidFill>
                  <a:schemeClr val="accent1"/>
                </a:solidFill>
                <a:latin typeface="+mj-lt"/>
              </a:defRPr>
            </a:lvl1pPr>
            <a:lvl2pPr marL="0" indent="0">
              <a:lnSpc>
                <a:spcPct val="100000"/>
              </a:lnSpc>
              <a:spcBef>
                <a:spcPts val="600"/>
              </a:spcBef>
              <a:spcAft>
                <a:spcPts val="0"/>
              </a:spcAft>
              <a:defRPr sz="2000" b="0" cap="none" baseline="0">
                <a:solidFill>
                  <a:schemeClr val="accent1"/>
                </a:solidFill>
                <a:latin typeface="+mn-lt"/>
              </a:defRPr>
            </a:lvl2pPr>
            <a:lvl3pPr marL="0" indent="0">
              <a:lnSpc>
                <a:spcPct val="100000"/>
              </a:lnSpc>
              <a:spcBef>
                <a:spcPts val="600"/>
              </a:spcBef>
              <a:spcAft>
                <a:spcPts val="0"/>
              </a:spcAft>
              <a:defRPr sz="1800" b="0" cap="none" baseline="0">
                <a:solidFill>
                  <a:schemeClr val="accent1"/>
                </a:solidFill>
                <a:latin typeface="+mn-lt"/>
              </a:defRPr>
            </a:lvl3pPr>
            <a:lvl4pPr marL="0" indent="0">
              <a:lnSpc>
                <a:spcPct val="100000"/>
              </a:lnSpc>
              <a:spcBef>
                <a:spcPts val="600"/>
              </a:spcBef>
              <a:buNone/>
              <a:defRPr sz="1800" b="0" cap="none" baseline="0">
                <a:solidFill>
                  <a:schemeClr val="accent1"/>
                </a:solidFill>
                <a:latin typeface="+mn-lt"/>
              </a:defRPr>
            </a:lvl4pPr>
            <a:lvl5pPr marL="0" indent="0">
              <a:lnSpc>
                <a:spcPct val="100000"/>
              </a:lnSpc>
              <a:spcBef>
                <a:spcPts val="600"/>
              </a:spcBef>
              <a:buNone/>
              <a:defRPr sz="1800" b="0" cap="none" baseline="0">
                <a:solidFill>
                  <a:schemeClr val="accent1"/>
                </a:solidFill>
                <a:latin typeface="+mn-lt"/>
              </a:defRPr>
            </a:lvl5pPr>
            <a:lvl6pPr marL="339717" indent="0">
              <a:buNone/>
              <a:defRPr/>
            </a:lvl6pPr>
            <a:lvl7pPr>
              <a:defRPr/>
            </a:lvl7pPr>
            <a:lvl8pPr>
              <a:defRPr/>
            </a:lvl8pPr>
          </a:lstStyle>
          <a:p>
            <a:pPr lvl="0"/>
            <a:r>
              <a:rPr lang="es-ES" dirty="0" err="1"/>
              <a:t>subtitle</a:t>
            </a:r>
            <a:endParaRPr lang="es-ES" dirty="0"/>
          </a:p>
          <a:p>
            <a:pPr lvl="1"/>
            <a:r>
              <a:rPr lang="es-ES" dirty="0" err="1"/>
              <a:t>Second</a:t>
            </a:r>
            <a:r>
              <a:rPr lang="es-ES" dirty="0"/>
              <a:t> </a:t>
            </a:r>
            <a:r>
              <a:rPr lang="es-ES" dirty="0" err="1"/>
              <a:t>level</a:t>
            </a:r>
            <a:endParaRPr lang="es-ES" dirty="0"/>
          </a:p>
          <a:p>
            <a:pPr lvl="2"/>
            <a:r>
              <a:rPr lang="es-ES" dirty="0" err="1"/>
              <a:t>Third</a:t>
            </a:r>
            <a:r>
              <a:rPr lang="es-ES" dirty="0"/>
              <a:t> </a:t>
            </a:r>
            <a:r>
              <a:rPr lang="es-ES" dirty="0" err="1"/>
              <a:t>level</a:t>
            </a:r>
            <a:endParaRPr lang="es-ES" dirty="0"/>
          </a:p>
          <a:p>
            <a:pPr lvl="3"/>
            <a:r>
              <a:rPr lang="es-ES" dirty="0" err="1"/>
              <a:t>Fourth</a:t>
            </a:r>
            <a:r>
              <a:rPr lang="es-ES" dirty="0"/>
              <a:t> </a:t>
            </a:r>
            <a:r>
              <a:rPr lang="es-ES" dirty="0" err="1"/>
              <a:t>level</a:t>
            </a:r>
            <a:endParaRPr lang="es-ES" dirty="0"/>
          </a:p>
          <a:p>
            <a:pPr lvl="4"/>
            <a:r>
              <a:rPr lang="es-ES" dirty="0" err="1"/>
              <a:t>Fifth</a:t>
            </a:r>
            <a:r>
              <a:rPr lang="es-ES" dirty="0"/>
              <a:t> </a:t>
            </a:r>
            <a:r>
              <a:rPr lang="es-ES" dirty="0" err="1"/>
              <a:t>level</a:t>
            </a:r>
            <a:endParaRPr lang="es-ES" dirty="0"/>
          </a:p>
        </p:txBody>
      </p:sp>
    </p:spTree>
    <p:extLst>
      <p:ext uri="{BB962C8B-B14F-4D97-AF65-F5344CB8AC3E}">
        <p14:creationId xmlns:p14="http://schemas.microsoft.com/office/powerpoint/2010/main" val="4131683690"/>
      </p:ext>
    </p:extLst>
  </p:cSld>
  <p:clrMapOvr>
    <a:masterClrMapping/>
  </p:clrMapOvr>
  <p:extLst mod="1">
    <p:ext uri="{DCECCB84-F9BA-43D5-87BE-67443E8EF086}">
      <p15:sldGuideLst xmlns:p15="http://schemas.microsoft.com/office/powerpoint/2012/main">
        <p15:guide id="1" pos="3840">
          <p15:clr>
            <a:srgbClr val="FBAE40"/>
          </p15:clr>
        </p15:guide>
        <p15:guide id="0" pos="600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ong Headline and 1 Column">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ACEA41B4-D4BF-4DA2-B7E5-2A56F6106BD5}"/>
              </a:ext>
            </a:extLst>
          </p:cNvPr>
          <p:cNvGraphicFramePr>
            <a:graphicFrameLocks noChangeAspect="1"/>
          </p:cNvGraphicFramePr>
          <p:nvPr userDrawn="1">
            <p:custDataLst>
              <p:tags r:id="rId2"/>
            </p:custDataLst>
            <p:extLst>
              <p:ext uri="{D42A27DB-BD31-4B8C-83A1-F6EECF244321}">
                <p14:modId xmlns:p14="http://schemas.microsoft.com/office/powerpoint/2010/main" val="2613574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329" name="think-cell Slide" r:id="rId5" imgW="594" imgH="595" progId="TCLayout.ActiveDocument.1">
                  <p:embed/>
                </p:oleObj>
              </mc:Choice>
              <mc:Fallback>
                <p:oleObj name="think-cell Slide" r:id="rId5" imgW="594" imgH="595" progId="TCLayout.ActiveDocument.1">
                  <p:embed/>
                  <p:pic>
                    <p:nvPicPr>
                      <p:cNvPr id="5" name="Object 4" hidden="1">
                        <a:extLst>
                          <a:ext uri="{FF2B5EF4-FFF2-40B4-BE49-F238E27FC236}">
                            <a16:creationId xmlns:a16="http://schemas.microsoft.com/office/drawing/2014/main" id="{ACEA41B4-D4BF-4DA2-B7E5-2A56F6106BD5}"/>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8D2282B-BA44-44FB-A86B-9BA5274A4BFA}"/>
              </a:ext>
            </a:extLst>
          </p:cNvPr>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70000"/>
              </a:lnSpc>
              <a:spcBef>
                <a:spcPct val="0"/>
              </a:spcBef>
              <a:spcAft>
                <a:spcPct val="0"/>
              </a:spcAft>
            </a:pPr>
            <a:endParaRPr lang="es-ES" sz="2400" b="0" i="0" baseline="0" dirty="0">
              <a:latin typeface="Arial Black" panose="020B0A04020102020204" pitchFamily="34" charset="0"/>
              <a:ea typeface="+mj-ea"/>
              <a:cs typeface="+mj-cs"/>
              <a:sym typeface="Arial Black" panose="020B0A04020102020204" pitchFamily="34" charset="0"/>
            </a:endParaRPr>
          </a:p>
        </p:txBody>
      </p:sp>
      <p:sp>
        <p:nvSpPr>
          <p:cNvPr id="6" name="Content Placeholder 5"/>
          <p:cNvSpPr>
            <a:spLocks noGrp="1"/>
          </p:cNvSpPr>
          <p:nvPr>
            <p:ph sz="quarter" idx="18"/>
          </p:nvPr>
        </p:nvSpPr>
        <p:spPr>
          <a:xfrm>
            <a:off x="381000" y="1684171"/>
            <a:ext cx="11429999" cy="4834107"/>
          </a:xfrm>
          <a:prstGeom prst="rect">
            <a:avLst/>
          </a:prstGeom>
        </p:spPr>
        <p:txBody>
          <a:bodyPr/>
          <a:lstStyle>
            <a:lvl1pPr>
              <a:defRPr sz="1800"/>
            </a:lvl1pPr>
            <a:lvl2pPr>
              <a:defRPr sz="1600"/>
            </a:lvl2pPr>
            <a:lvl3pPr marL="514338" indent="-230182">
              <a:buFont typeface="Graphik" panose="020B0503030202060203" pitchFamily="34" charset="0"/>
              <a:buChar char="–"/>
              <a:defRPr sz="1200"/>
            </a:lvl3pPr>
            <a:lvl5pPr marL="857229" indent="-177796">
              <a:buFont typeface="Graphik" panose="020B0503030202060203" pitchFamily="34" charset="0"/>
              <a:buChar char="–"/>
              <a:defRPr/>
            </a:lvl5pPr>
          </a:lstStyle>
          <a:p>
            <a:pPr lvl="0"/>
            <a:r>
              <a:rPr lang="es-ES" dirty="0" err="1"/>
              <a:t>Edit</a:t>
            </a:r>
            <a:r>
              <a:rPr lang="es-ES" dirty="0"/>
              <a:t> Master </a:t>
            </a:r>
            <a:r>
              <a:rPr lang="es-ES" dirty="0" err="1"/>
              <a:t>text</a:t>
            </a:r>
            <a:r>
              <a:rPr lang="es-ES" dirty="0"/>
              <a:t> </a:t>
            </a:r>
            <a:r>
              <a:rPr lang="es-ES" dirty="0" err="1"/>
              <a:t>styles</a:t>
            </a:r>
            <a:endParaRPr lang="es-ES" dirty="0"/>
          </a:p>
          <a:p>
            <a:pPr lvl="1"/>
            <a:r>
              <a:rPr lang="es-ES" dirty="0" err="1"/>
              <a:t>Second</a:t>
            </a:r>
            <a:r>
              <a:rPr lang="es-ES" dirty="0"/>
              <a:t> </a:t>
            </a:r>
            <a:r>
              <a:rPr lang="es-ES" dirty="0" err="1"/>
              <a:t>level</a:t>
            </a:r>
            <a:endParaRPr lang="es-ES" dirty="0"/>
          </a:p>
          <a:p>
            <a:pPr lvl="2"/>
            <a:r>
              <a:rPr lang="es-ES" dirty="0" err="1"/>
              <a:t>Third</a:t>
            </a:r>
            <a:r>
              <a:rPr lang="es-ES" dirty="0"/>
              <a:t> </a:t>
            </a:r>
            <a:r>
              <a:rPr lang="es-ES" dirty="0" err="1"/>
              <a:t>level</a:t>
            </a:r>
            <a:endParaRPr lang="es-ES" dirty="0"/>
          </a:p>
        </p:txBody>
      </p:sp>
      <p:sp>
        <p:nvSpPr>
          <p:cNvPr id="11" name="Title 10"/>
          <p:cNvSpPr>
            <a:spLocks noGrp="1"/>
          </p:cNvSpPr>
          <p:nvPr>
            <p:ph type="title" hasCustomPrompt="1"/>
          </p:nvPr>
        </p:nvSpPr>
        <p:spPr>
          <a:xfrm>
            <a:off x="381000" y="494515"/>
            <a:ext cx="11428561" cy="415498"/>
          </a:xfrm>
          <a:prstGeom prst="rect">
            <a:avLst/>
          </a:prstGeom>
        </p:spPr>
        <p:txBody>
          <a:bodyPr anchor="b"/>
          <a:lstStyle>
            <a:lvl1pPr>
              <a:lnSpc>
                <a:spcPts val="2400"/>
              </a:lnSpc>
              <a:defRPr b="0" cap="none"/>
            </a:lvl1pPr>
          </a:lstStyle>
          <a:p>
            <a:r>
              <a:rPr lang="es-ES" dirty="0" err="1"/>
              <a:t>Click</a:t>
            </a:r>
            <a:r>
              <a:rPr lang="es-ES" dirty="0"/>
              <a:t> </a:t>
            </a:r>
            <a:r>
              <a:rPr lang="es-ES" dirty="0" err="1"/>
              <a:t>to</a:t>
            </a:r>
            <a:r>
              <a:rPr lang="es-ES" dirty="0"/>
              <a:t> </a:t>
            </a:r>
            <a:r>
              <a:rPr lang="es-ES" dirty="0" err="1"/>
              <a:t>edit</a:t>
            </a:r>
            <a:r>
              <a:rPr lang="es-ES" dirty="0"/>
              <a:t> master </a:t>
            </a:r>
            <a:r>
              <a:rPr lang="es-ES" dirty="0" err="1"/>
              <a:t>title</a:t>
            </a:r>
            <a:r>
              <a:rPr lang="es-ES" dirty="0"/>
              <a:t> </a:t>
            </a:r>
            <a:r>
              <a:rPr lang="es-ES" dirty="0" err="1"/>
              <a:t>style</a:t>
            </a:r>
            <a:endParaRPr lang="es-ES" dirty="0"/>
          </a:p>
        </p:txBody>
      </p:sp>
      <p:sp>
        <p:nvSpPr>
          <p:cNvPr id="4" name="Slide Number Placeholder 3"/>
          <p:cNvSpPr>
            <a:spLocks noGrp="1"/>
          </p:cNvSpPr>
          <p:nvPr>
            <p:ph type="sldNum" sz="quarter" idx="21"/>
          </p:nvPr>
        </p:nvSpPr>
        <p:spPr/>
        <p:txBody>
          <a:bodyPr/>
          <a:lstStyle/>
          <a:p>
            <a:fld id="{4F9AC08D-23A9-440E-BCB9-AA1E9877CC38}" type="slidenum">
              <a:rPr lang="es-ES" smtClean="0"/>
              <a:pPr/>
              <a:t>‹#›</a:t>
            </a:fld>
            <a:endParaRPr lang="es-ES" dirty="0"/>
          </a:p>
        </p:txBody>
      </p:sp>
      <p:sp>
        <p:nvSpPr>
          <p:cNvPr id="10" name="Content Placeholder 5">
            <a:extLst>
              <a:ext uri="{FF2B5EF4-FFF2-40B4-BE49-F238E27FC236}">
                <a16:creationId xmlns:a16="http://schemas.microsoft.com/office/drawing/2014/main" id="{B22B16B4-4354-493E-A07F-B68A7C450C1B}"/>
              </a:ext>
            </a:extLst>
          </p:cNvPr>
          <p:cNvSpPr>
            <a:spLocks noGrp="1"/>
          </p:cNvSpPr>
          <p:nvPr>
            <p:ph sz="quarter" idx="23"/>
          </p:nvPr>
        </p:nvSpPr>
        <p:spPr>
          <a:xfrm>
            <a:off x="379562" y="1007530"/>
            <a:ext cx="11429999" cy="385154"/>
          </a:xfrm>
          <a:prstGeom prst="rect">
            <a:avLst/>
          </a:prstGeom>
        </p:spPr>
        <p:txBody>
          <a:bodyPr/>
          <a:lstStyle>
            <a:lvl1pPr marL="0" algn="l">
              <a:spcAft>
                <a:spcPts val="0"/>
              </a:spcAft>
              <a:defRPr sz="2000">
                <a:solidFill>
                  <a:schemeClr val="tx1">
                    <a:lumMod val="65000"/>
                    <a:lumOff val="35000"/>
                  </a:schemeClr>
                </a:solidFill>
              </a:defRPr>
            </a:lvl1pPr>
            <a:lvl3pPr marL="514338" indent="-230182">
              <a:buFont typeface="Graphik" panose="020B0503030202060203" pitchFamily="34" charset="0"/>
              <a:buChar char="–"/>
              <a:defRPr/>
            </a:lvl3pPr>
            <a:lvl5pPr marL="857229" indent="-177796">
              <a:buFont typeface="Graphik" panose="020B0503030202060203" pitchFamily="34" charset="0"/>
              <a:buChar char="–"/>
              <a:defRPr/>
            </a:lvl5pPr>
          </a:lstStyle>
          <a:p>
            <a:endParaRPr lang="es-MX" sz="2000" b="1" dirty="0">
              <a:solidFill>
                <a:schemeClr val="tx1">
                  <a:lumMod val="65000"/>
                  <a:lumOff val="35000"/>
                </a:schemeClr>
              </a:solidFill>
            </a:endParaRPr>
          </a:p>
        </p:txBody>
      </p:sp>
    </p:spTree>
    <p:extLst>
      <p:ext uri="{BB962C8B-B14F-4D97-AF65-F5344CB8AC3E}">
        <p14:creationId xmlns:p14="http://schemas.microsoft.com/office/powerpoint/2010/main" val="3089699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ong Headline and 2 Column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EACE151-B068-4138-B1B7-0121463833C9}"/>
              </a:ext>
            </a:extLst>
          </p:cNvPr>
          <p:cNvGraphicFramePr>
            <a:graphicFrameLocks noChangeAspect="1"/>
          </p:cNvGraphicFramePr>
          <p:nvPr userDrawn="1">
            <p:custDataLst>
              <p:tags r:id="rId2"/>
            </p:custDataLst>
            <p:extLst>
              <p:ext uri="{D42A27DB-BD31-4B8C-83A1-F6EECF244321}">
                <p14:modId xmlns:p14="http://schemas.microsoft.com/office/powerpoint/2010/main" val="32227087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353" name="think-cell Slide" r:id="rId5" imgW="594" imgH="595" progId="TCLayout.ActiveDocument.1">
                  <p:embed/>
                </p:oleObj>
              </mc:Choice>
              <mc:Fallback>
                <p:oleObj name="think-cell Slide" r:id="rId5" imgW="594" imgH="595" progId="TCLayout.ActiveDocument.1">
                  <p:embed/>
                  <p:pic>
                    <p:nvPicPr>
                      <p:cNvPr id="3" name="Object 2" hidden="1">
                        <a:extLst>
                          <a:ext uri="{FF2B5EF4-FFF2-40B4-BE49-F238E27FC236}">
                            <a16:creationId xmlns:a16="http://schemas.microsoft.com/office/drawing/2014/main" id="{3EACE151-B068-4138-B1B7-0121463833C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BFA47E1-C790-48CA-ADC9-3DD4416B7247}"/>
              </a:ext>
            </a:extLst>
          </p:cNvPr>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70000"/>
              </a:lnSpc>
              <a:spcBef>
                <a:spcPct val="0"/>
              </a:spcBef>
              <a:spcAft>
                <a:spcPct val="0"/>
              </a:spcAft>
            </a:pPr>
            <a:endParaRPr lang="es-ES" sz="2400" b="0" i="0" baseline="0" dirty="0">
              <a:latin typeface="Arial Black" panose="020B0A04020102020204" pitchFamily="34" charset="0"/>
              <a:ea typeface="+mj-ea"/>
              <a:cs typeface="+mj-cs"/>
              <a:sym typeface="Arial Black" panose="020B0A04020102020204" pitchFamily="34" charset="0"/>
            </a:endParaRPr>
          </a:p>
        </p:txBody>
      </p:sp>
      <p:sp>
        <p:nvSpPr>
          <p:cNvPr id="10" name="Slide Number Placeholder 9"/>
          <p:cNvSpPr>
            <a:spLocks noGrp="1"/>
          </p:cNvSpPr>
          <p:nvPr>
            <p:ph type="sldNum" sz="quarter" idx="17"/>
          </p:nvPr>
        </p:nvSpPr>
        <p:spPr/>
        <p:txBody>
          <a:bodyPr/>
          <a:lstStyle/>
          <a:p>
            <a:fld id="{4F9AC08D-23A9-440E-BCB9-AA1E9877CC38}" type="slidenum">
              <a:rPr lang="es-ES" smtClean="0"/>
              <a:pPr/>
              <a:t>‹#›</a:t>
            </a:fld>
            <a:endParaRPr lang="es-ES" dirty="0"/>
          </a:p>
        </p:txBody>
      </p:sp>
      <p:sp>
        <p:nvSpPr>
          <p:cNvPr id="6" name="Content Placeholder 5"/>
          <p:cNvSpPr>
            <a:spLocks noGrp="1"/>
          </p:cNvSpPr>
          <p:nvPr>
            <p:ph sz="quarter" idx="18"/>
          </p:nvPr>
        </p:nvSpPr>
        <p:spPr>
          <a:xfrm>
            <a:off x="381000" y="1684172"/>
            <a:ext cx="5715000" cy="4834106"/>
          </a:xfrm>
          <a:prstGeom prst="rect">
            <a:avLst/>
          </a:prstGeom>
        </p:spPr>
        <p:txBody>
          <a:bodyPr>
            <a:normAutofit/>
          </a:bodyPr>
          <a:lstStyle>
            <a:lvl1pPr>
              <a:defRPr sz="1800"/>
            </a:lvl1pPr>
            <a:lvl2pPr>
              <a:spcAft>
                <a:spcPts val="1200"/>
              </a:spcAft>
              <a:defRPr sz="1600"/>
            </a:lvl2pPr>
            <a:lvl3pPr marL="514338" indent="-230182">
              <a:buFont typeface="Graphik" panose="020B0503030202060203" pitchFamily="34" charset="0"/>
              <a:buChar char="–"/>
              <a:defRPr sz="1200"/>
            </a:lvl3pPr>
            <a:lvl5pPr marL="857229" indent="-177796">
              <a:buFont typeface="Graphik" panose="020B0503030202060203" pitchFamily="34" charset="0"/>
              <a:buChar char="–"/>
              <a:defRPr/>
            </a:lvl5pPr>
          </a:lstStyle>
          <a:p>
            <a:pPr lvl="0"/>
            <a:r>
              <a:rPr lang="es-ES" dirty="0" err="1"/>
              <a:t>Edit</a:t>
            </a:r>
            <a:r>
              <a:rPr lang="es-ES" dirty="0"/>
              <a:t> Master </a:t>
            </a:r>
            <a:r>
              <a:rPr lang="es-ES" dirty="0" err="1"/>
              <a:t>text</a:t>
            </a:r>
            <a:r>
              <a:rPr lang="es-ES" dirty="0"/>
              <a:t> </a:t>
            </a:r>
            <a:r>
              <a:rPr lang="es-ES" dirty="0" err="1"/>
              <a:t>styles</a:t>
            </a:r>
            <a:endParaRPr lang="es-ES" dirty="0"/>
          </a:p>
          <a:p>
            <a:pPr lvl="1"/>
            <a:r>
              <a:rPr lang="es-ES" dirty="0" err="1"/>
              <a:t>Second</a:t>
            </a:r>
            <a:r>
              <a:rPr lang="es-ES" dirty="0"/>
              <a:t> </a:t>
            </a:r>
            <a:r>
              <a:rPr lang="es-ES" dirty="0" err="1"/>
              <a:t>level</a:t>
            </a:r>
            <a:endParaRPr lang="es-ES" dirty="0"/>
          </a:p>
          <a:p>
            <a:pPr lvl="2"/>
            <a:r>
              <a:rPr lang="es-ES" dirty="0" err="1"/>
              <a:t>Third</a:t>
            </a:r>
            <a:r>
              <a:rPr lang="es-ES" dirty="0"/>
              <a:t> </a:t>
            </a:r>
            <a:r>
              <a:rPr lang="es-ES" dirty="0" err="1"/>
              <a:t>level</a:t>
            </a:r>
            <a:endParaRPr lang="es-ES" dirty="0"/>
          </a:p>
        </p:txBody>
      </p:sp>
      <p:sp>
        <p:nvSpPr>
          <p:cNvPr id="8" name="Content Placeholder 5"/>
          <p:cNvSpPr>
            <a:spLocks noGrp="1"/>
          </p:cNvSpPr>
          <p:nvPr>
            <p:ph sz="quarter" idx="19"/>
          </p:nvPr>
        </p:nvSpPr>
        <p:spPr>
          <a:xfrm>
            <a:off x="6096000" y="1684172"/>
            <a:ext cx="5715000" cy="4834106"/>
          </a:xfrm>
          <a:prstGeom prst="rect">
            <a:avLst/>
          </a:prstGeom>
        </p:spPr>
        <p:txBody>
          <a:bodyPr>
            <a:normAutofit/>
          </a:bodyPr>
          <a:lstStyle>
            <a:lvl1pPr>
              <a:defRPr sz="1800"/>
            </a:lvl1pPr>
            <a:lvl2pPr>
              <a:spcAft>
                <a:spcPts val="1200"/>
              </a:spcAft>
              <a:defRPr sz="1600"/>
            </a:lvl2pPr>
            <a:lvl3pPr marL="514338" indent="-230182">
              <a:buFont typeface="Graphik" panose="020B0503030202060203" pitchFamily="34" charset="0"/>
              <a:buChar char="–"/>
              <a:defRPr sz="1200"/>
            </a:lvl3pPr>
            <a:lvl5pPr marL="857229" indent="-177796">
              <a:buFont typeface="Graphik" panose="020B0503030202060203" pitchFamily="34" charset="0"/>
              <a:buChar char="–"/>
              <a:defRPr/>
            </a:lvl5pPr>
          </a:lstStyle>
          <a:p>
            <a:pPr lvl="0"/>
            <a:r>
              <a:rPr lang="es-ES" dirty="0" err="1"/>
              <a:t>Edit</a:t>
            </a:r>
            <a:r>
              <a:rPr lang="es-ES" dirty="0"/>
              <a:t> Master </a:t>
            </a:r>
            <a:r>
              <a:rPr lang="es-ES" dirty="0" err="1"/>
              <a:t>text</a:t>
            </a:r>
            <a:r>
              <a:rPr lang="es-ES" dirty="0"/>
              <a:t> </a:t>
            </a:r>
            <a:r>
              <a:rPr lang="es-ES" dirty="0" err="1"/>
              <a:t>styles</a:t>
            </a:r>
            <a:endParaRPr lang="es-ES" dirty="0"/>
          </a:p>
          <a:p>
            <a:pPr lvl="1"/>
            <a:r>
              <a:rPr lang="es-ES" dirty="0" err="1"/>
              <a:t>Second</a:t>
            </a:r>
            <a:r>
              <a:rPr lang="es-ES" dirty="0"/>
              <a:t> </a:t>
            </a:r>
            <a:r>
              <a:rPr lang="es-ES" dirty="0" err="1"/>
              <a:t>level</a:t>
            </a:r>
            <a:endParaRPr lang="es-ES" dirty="0"/>
          </a:p>
          <a:p>
            <a:pPr lvl="2"/>
            <a:r>
              <a:rPr lang="es-ES" dirty="0" err="1"/>
              <a:t>Third</a:t>
            </a:r>
            <a:r>
              <a:rPr lang="es-ES" dirty="0"/>
              <a:t> </a:t>
            </a:r>
            <a:r>
              <a:rPr lang="es-ES" dirty="0" err="1"/>
              <a:t>level</a:t>
            </a:r>
            <a:endParaRPr lang="es-ES" dirty="0"/>
          </a:p>
        </p:txBody>
      </p:sp>
      <p:sp>
        <p:nvSpPr>
          <p:cNvPr id="21" name="Title 10">
            <a:extLst>
              <a:ext uri="{FF2B5EF4-FFF2-40B4-BE49-F238E27FC236}">
                <a16:creationId xmlns:a16="http://schemas.microsoft.com/office/drawing/2014/main" id="{5D820500-CA07-40AD-BA67-740B7CB033B0}"/>
              </a:ext>
            </a:extLst>
          </p:cNvPr>
          <p:cNvSpPr>
            <a:spLocks noGrp="1"/>
          </p:cNvSpPr>
          <p:nvPr>
            <p:ph type="title" hasCustomPrompt="1"/>
          </p:nvPr>
        </p:nvSpPr>
        <p:spPr>
          <a:xfrm>
            <a:off x="381000" y="494515"/>
            <a:ext cx="11428561" cy="415498"/>
          </a:xfrm>
          <a:prstGeom prst="rect">
            <a:avLst/>
          </a:prstGeom>
        </p:spPr>
        <p:txBody>
          <a:bodyPr anchor="b"/>
          <a:lstStyle>
            <a:lvl1pPr>
              <a:lnSpc>
                <a:spcPts val="2400"/>
              </a:lnSpc>
              <a:defRPr b="0" cap="none"/>
            </a:lvl1pPr>
          </a:lstStyle>
          <a:p>
            <a:r>
              <a:rPr lang="es-ES" dirty="0" err="1"/>
              <a:t>Click</a:t>
            </a:r>
            <a:r>
              <a:rPr lang="es-ES" dirty="0"/>
              <a:t> </a:t>
            </a:r>
            <a:r>
              <a:rPr lang="es-ES" dirty="0" err="1"/>
              <a:t>to</a:t>
            </a:r>
            <a:r>
              <a:rPr lang="es-ES" dirty="0"/>
              <a:t> </a:t>
            </a:r>
            <a:r>
              <a:rPr lang="es-ES" dirty="0" err="1"/>
              <a:t>edit</a:t>
            </a:r>
            <a:r>
              <a:rPr lang="es-ES" dirty="0"/>
              <a:t> master </a:t>
            </a:r>
            <a:r>
              <a:rPr lang="es-ES" dirty="0" err="1"/>
              <a:t>title</a:t>
            </a:r>
            <a:r>
              <a:rPr lang="es-ES" dirty="0"/>
              <a:t> </a:t>
            </a:r>
            <a:r>
              <a:rPr lang="es-ES" dirty="0" err="1"/>
              <a:t>style</a:t>
            </a:r>
            <a:endParaRPr lang="es-ES" dirty="0"/>
          </a:p>
        </p:txBody>
      </p:sp>
      <p:sp>
        <p:nvSpPr>
          <p:cNvPr id="22" name="Content Placeholder 5">
            <a:extLst>
              <a:ext uri="{FF2B5EF4-FFF2-40B4-BE49-F238E27FC236}">
                <a16:creationId xmlns:a16="http://schemas.microsoft.com/office/drawing/2014/main" id="{FA853C76-FE19-4C26-B372-49F91DA60A37}"/>
              </a:ext>
            </a:extLst>
          </p:cNvPr>
          <p:cNvSpPr>
            <a:spLocks noGrp="1"/>
          </p:cNvSpPr>
          <p:nvPr>
            <p:ph sz="quarter" idx="23"/>
          </p:nvPr>
        </p:nvSpPr>
        <p:spPr>
          <a:xfrm>
            <a:off x="379562" y="1007530"/>
            <a:ext cx="11429999" cy="385154"/>
          </a:xfrm>
          <a:prstGeom prst="rect">
            <a:avLst/>
          </a:prstGeom>
        </p:spPr>
        <p:txBody>
          <a:bodyPr/>
          <a:lstStyle>
            <a:lvl1pPr marL="0" algn="l">
              <a:spcAft>
                <a:spcPts val="0"/>
              </a:spcAft>
              <a:defRPr sz="2000">
                <a:solidFill>
                  <a:schemeClr val="tx1">
                    <a:lumMod val="65000"/>
                    <a:lumOff val="35000"/>
                  </a:schemeClr>
                </a:solidFill>
              </a:defRPr>
            </a:lvl1pPr>
            <a:lvl3pPr marL="514338" indent="-230182">
              <a:buFont typeface="Graphik" panose="020B0503030202060203" pitchFamily="34" charset="0"/>
              <a:buChar char="–"/>
              <a:defRPr/>
            </a:lvl3pPr>
            <a:lvl5pPr marL="857229" indent="-177796">
              <a:buFont typeface="Graphik" panose="020B0503030202060203" pitchFamily="34" charset="0"/>
              <a:buChar char="–"/>
              <a:defRPr/>
            </a:lvl5pPr>
          </a:lstStyle>
          <a:p>
            <a:endParaRPr lang="es-MX" sz="2000" b="1" dirty="0">
              <a:solidFill>
                <a:schemeClr val="tx1">
                  <a:lumMod val="65000"/>
                  <a:lumOff val="35000"/>
                </a:schemeClr>
              </a:solidFill>
            </a:endParaRPr>
          </a:p>
        </p:txBody>
      </p:sp>
    </p:spTree>
    <p:extLst>
      <p:ext uri="{BB962C8B-B14F-4D97-AF65-F5344CB8AC3E}">
        <p14:creationId xmlns:p14="http://schemas.microsoft.com/office/powerpoint/2010/main" val="2429336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ng Headlin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5D1B70A-5295-4682-904F-AE1C5323C131}"/>
              </a:ext>
            </a:extLst>
          </p:cNvPr>
          <p:cNvGraphicFramePr>
            <a:graphicFrameLocks noChangeAspect="1"/>
          </p:cNvGraphicFramePr>
          <p:nvPr userDrawn="1">
            <p:custDataLst>
              <p:tags r:id="rId2"/>
            </p:custDataLst>
            <p:extLst>
              <p:ext uri="{D42A27DB-BD31-4B8C-83A1-F6EECF244321}">
                <p14:modId xmlns:p14="http://schemas.microsoft.com/office/powerpoint/2010/main" val="14261452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377" name="think-cell Slide" r:id="rId5" imgW="594" imgH="595" progId="TCLayout.ActiveDocument.1">
                  <p:embed/>
                </p:oleObj>
              </mc:Choice>
              <mc:Fallback>
                <p:oleObj name="think-cell Slide" r:id="rId5" imgW="594" imgH="595" progId="TCLayout.ActiveDocument.1">
                  <p:embed/>
                  <p:pic>
                    <p:nvPicPr>
                      <p:cNvPr id="3" name="Object 2" hidden="1">
                        <a:extLst>
                          <a:ext uri="{FF2B5EF4-FFF2-40B4-BE49-F238E27FC236}">
                            <a16:creationId xmlns:a16="http://schemas.microsoft.com/office/drawing/2014/main" id="{C5D1B70A-5295-4682-904F-AE1C5323C13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EA35560-DD58-4DB3-B72C-7D92BEA36FC0}"/>
              </a:ext>
            </a:extLst>
          </p:cNvPr>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70000"/>
              </a:lnSpc>
              <a:spcBef>
                <a:spcPct val="0"/>
              </a:spcBef>
              <a:spcAft>
                <a:spcPct val="0"/>
              </a:spcAft>
            </a:pPr>
            <a:endParaRPr lang="es-ES" sz="2400" b="0" i="0" baseline="0" dirty="0">
              <a:latin typeface="Arial Black" panose="020B0A04020102020204" pitchFamily="34" charset="0"/>
              <a:ea typeface="+mj-ea"/>
              <a:cs typeface="+mj-cs"/>
              <a:sym typeface="Arial Black" panose="020B0A04020102020204" pitchFamily="34" charset="0"/>
            </a:endParaRPr>
          </a:p>
        </p:txBody>
      </p:sp>
      <p:sp>
        <p:nvSpPr>
          <p:cNvPr id="10" name="Slide Number Placeholder 9"/>
          <p:cNvSpPr>
            <a:spLocks noGrp="1"/>
          </p:cNvSpPr>
          <p:nvPr>
            <p:ph type="sldNum" sz="quarter" idx="17"/>
          </p:nvPr>
        </p:nvSpPr>
        <p:spPr/>
        <p:txBody>
          <a:bodyPr/>
          <a:lstStyle/>
          <a:p>
            <a:fld id="{4F9AC08D-23A9-440E-BCB9-AA1E9877CC38}" type="slidenum">
              <a:rPr lang="es-ES" smtClean="0"/>
              <a:pPr/>
              <a:t>‹#›</a:t>
            </a:fld>
            <a:endParaRPr lang="es-ES" dirty="0"/>
          </a:p>
        </p:txBody>
      </p:sp>
      <p:sp>
        <p:nvSpPr>
          <p:cNvPr id="15" name="Title 10">
            <a:extLst>
              <a:ext uri="{FF2B5EF4-FFF2-40B4-BE49-F238E27FC236}">
                <a16:creationId xmlns:a16="http://schemas.microsoft.com/office/drawing/2014/main" id="{32812CB2-93D4-4C4F-9C10-8C82DA6B10C5}"/>
              </a:ext>
            </a:extLst>
          </p:cNvPr>
          <p:cNvSpPr>
            <a:spLocks noGrp="1"/>
          </p:cNvSpPr>
          <p:nvPr>
            <p:ph type="title" hasCustomPrompt="1"/>
          </p:nvPr>
        </p:nvSpPr>
        <p:spPr>
          <a:xfrm>
            <a:off x="381000" y="494515"/>
            <a:ext cx="11428561" cy="415498"/>
          </a:xfrm>
          <a:prstGeom prst="rect">
            <a:avLst/>
          </a:prstGeom>
        </p:spPr>
        <p:txBody>
          <a:bodyPr anchor="b"/>
          <a:lstStyle>
            <a:lvl1pPr>
              <a:lnSpc>
                <a:spcPts val="2400"/>
              </a:lnSpc>
              <a:defRPr b="0" cap="none"/>
            </a:lvl1pPr>
          </a:lstStyle>
          <a:p>
            <a:r>
              <a:rPr lang="es-ES" dirty="0" err="1"/>
              <a:t>Click</a:t>
            </a:r>
            <a:r>
              <a:rPr lang="es-ES" dirty="0"/>
              <a:t> </a:t>
            </a:r>
            <a:r>
              <a:rPr lang="es-ES" dirty="0" err="1"/>
              <a:t>to</a:t>
            </a:r>
            <a:r>
              <a:rPr lang="es-ES" dirty="0"/>
              <a:t> </a:t>
            </a:r>
            <a:r>
              <a:rPr lang="es-ES" dirty="0" err="1"/>
              <a:t>edit</a:t>
            </a:r>
            <a:r>
              <a:rPr lang="es-ES" dirty="0"/>
              <a:t> master </a:t>
            </a:r>
            <a:r>
              <a:rPr lang="es-ES" dirty="0" err="1"/>
              <a:t>title</a:t>
            </a:r>
            <a:r>
              <a:rPr lang="es-ES" dirty="0"/>
              <a:t> </a:t>
            </a:r>
            <a:r>
              <a:rPr lang="es-ES" dirty="0" err="1"/>
              <a:t>style</a:t>
            </a:r>
            <a:endParaRPr lang="es-ES" dirty="0"/>
          </a:p>
        </p:txBody>
      </p:sp>
      <p:sp>
        <p:nvSpPr>
          <p:cNvPr id="16" name="Content Placeholder 5">
            <a:extLst>
              <a:ext uri="{FF2B5EF4-FFF2-40B4-BE49-F238E27FC236}">
                <a16:creationId xmlns:a16="http://schemas.microsoft.com/office/drawing/2014/main" id="{09A38D22-5395-40E4-9010-A8F5AC79B98E}"/>
              </a:ext>
            </a:extLst>
          </p:cNvPr>
          <p:cNvSpPr>
            <a:spLocks noGrp="1"/>
          </p:cNvSpPr>
          <p:nvPr>
            <p:ph sz="quarter" idx="23"/>
          </p:nvPr>
        </p:nvSpPr>
        <p:spPr>
          <a:xfrm>
            <a:off x="379562" y="1007530"/>
            <a:ext cx="11429999" cy="385154"/>
          </a:xfrm>
          <a:prstGeom prst="rect">
            <a:avLst/>
          </a:prstGeom>
        </p:spPr>
        <p:txBody>
          <a:bodyPr/>
          <a:lstStyle>
            <a:lvl1pPr marL="0" algn="l">
              <a:spcAft>
                <a:spcPts val="0"/>
              </a:spcAft>
              <a:defRPr sz="2000">
                <a:solidFill>
                  <a:schemeClr val="tx1">
                    <a:lumMod val="65000"/>
                    <a:lumOff val="35000"/>
                  </a:schemeClr>
                </a:solidFill>
              </a:defRPr>
            </a:lvl1pPr>
            <a:lvl3pPr marL="514338" indent="-230182">
              <a:buFont typeface="Graphik" panose="020B0503030202060203" pitchFamily="34" charset="0"/>
              <a:buChar char="–"/>
              <a:defRPr/>
            </a:lvl3pPr>
            <a:lvl5pPr marL="857229" indent="-177796">
              <a:buFont typeface="Graphik" panose="020B0503030202060203" pitchFamily="34" charset="0"/>
              <a:buChar char="–"/>
              <a:defRPr/>
            </a:lvl5pPr>
          </a:lstStyle>
          <a:p>
            <a:endParaRPr lang="es-MX" sz="2000" b="1" dirty="0">
              <a:solidFill>
                <a:schemeClr val="tx1">
                  <a:lumMod val="65000"/>
                  <a:lumOff val="35000"/>
                </a:schemeClr>
              </a:solidFill>
            </a:endParaRPr>
          </a:p>
        </p:txBody>
      </p:sp>
    </p:spTree>
    <p:extLst>
      <p:ext uri="{BB962C8B-B14F-4D97-AF65-F5344CB8AC3E}">
        <p14:creationId xmlns:p14="http://schemas.microsoft.com/office/powerpoint/2010/main" val="3006859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Divider: Whi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1" y="571500"/>
            <a:ext cx="8572500" cy="2971800"/>
          </a:xfrm>
        </p:spPr>
        <p:txBody>
          <a:bodyPr tIns="0" anchor="t" anchorCtr="0">
            <a:noAutofit/>
          </a:bodyPr>
          <a:lstStyle>
            <a:lvl1pPr algn="l">
              <a:lnSpc>
                <a:spcPct val="70000"/>
              </a:lnSpc>
              <a:defRPr sz="8000" spc="-150" baseline="0">
                <a:latin typeface="+mj-lt"/>
              </a:defRPr>
            </a:lvl1pPr>
          </a:lstStyle>
          <a:p>
            <a:r>
              <a:rPr lang="es-ES" dirty="0" err="1"/>
              <a:t>Click</a:t>
            </a:r>
            <a:r>
              <a:rPr lang="es-ES" dirty="0"/>
              <a:t> </a:t>
            </a:r>
            <a:r>
              <a:rPr lang="es-ES" dirty="0" err="1"/>
              <a:t>to</a:t>
            </a:r>
            <a:r>
              <a:rPr lang="es-ES" dirty="0"/>
              <a:t> EDIT TITLE</a:t>
            </a:r>
          </a:p>
        </p:txBody>
      </p:sp>
      <p:sp>
        <p:nvSpPr>
          <p:cNvPr id="8" name="Text Placeholder 7"/>
          <p:cNvSpPr>
            <a:spLocks noGrp="1"/>
          </p:cNvSpPr>
          <p:nvPr>
            <p:ph type="body" sz="quarter" idx="13" hasCustomPrompt="1"/>
          </p:nvPr>
        </p:nvSpPr>
        <p:spPr>
          <a:xfrm>
            <a:off x="380999" y="3543300"/>
            <a:ext cx="8572501" cy="3162300"/>
          </a:xfrm>
        </p:spPr>
        <p:txBody>
          <a:bodyPr>
            <a:noAutofit/>
          </a:bodyPr>
          <a:lstStyle>
            <a:lvl1pPr marL="0" indent="0">
              <a:lnSpc>
                <a:spcPct val="65000"/>
              </a:lnSpc>
              <a:spcAft>
                <a:spcPts val="600"/>
              </a:spcAft>
              <a:defRPr sz="4400" b="0" spc="-150" baseline="0">
                <a:latin typeface="+mj-lt"/>
              </a:defRPr>
            </a:lvl1pPr>
            <a:lvl2pPr marL="0" indent="0">
              <a:lnSpc>
                <a:spcPct val="100000"/>
              </a:lnSpc>
              <a:spcAft>
                <a:spcPts val="600"/>
              </a:spcAft>
              <a:defRPr sz="4400" b="0" cap="none" baseline="0">
                <a:latin typeface="+mn-lt"/>
              </a:defRPr>
            </a:lvl2pPr>
            <a:lvl3pPr marL="0" indent="0">
              <a:lnSpc>
                <a:spcPct val="100000"/>
              </a:lnSpc>
              <a:spcAft>
                <a:spcPts val="600"/>
              </a:spcAft>
              <a:defRPr sz="2800" b="0" cap="none" baseline="0">
                <a:latin typeface="+mn-lt"/>
              </a:defRPr>
            </a:lvl3pPr>
            <a:lvl4pPr marL="0" indent="0">
              <a:lnSpc>
                <a:spcPct val="100000"/>
              </a:lnSpc>
              <a:spcAft>
                <a:spcPts val="600"/>
              </a:spcAft>
              <a:buNone/>
              <a:defRPr sz="2000" b="0" cap="none" baseline="0">
                <a:latin typeface="+mn-lt"/>
              </a:defRPr>
            </a:lvl4pPr>
            <a:lvl5pPr marL="0" indent="0">
              <a:lnSpc>
                <a:spcPct val="100000"/>
              </a:lnSpc>
              <a:spcAft>
                <a:spcPts val="600"/>
              </a:spcAft>
              <a:buNone/>
              <a:defRPr sz="1200" b="0" cap="none" baseline="0">
                <a:latin typeface="+mn-lt"/>
              </a:defRPr>
            </a:lvl5pPr>
            <a:lvl7pPr>
              <a:defRPr b="1">
                <a:latin typeface="+mn-lt"/>
              </a:defRPr>
            </a:lvl7pPr>
            <a:lvl8pPr>
              <a:defRPr>
                <a:latin typeface="+mn-lt"/>
              </a:defRPr>
            </a:lvl8pPr>
            <a:lvl9pPr>
              <a:defRPr>
                <a:latin typeface="+mn-lt"/>
              </a:defRPr>
            </a:lvl9pPr>
          </a:lstStyle>
          <a:p>
            <a:pPr lvl="0"/>
            <a:r>
              <a:rPr lang="es-ES" dirty="0" err="1"/>
              <a:t>fIrst</a:t>
            </a:r>
            <a:r>
              <a:rPr lang="es-ES" dirty="0"/>
              <a:t> </a:t>
            </a:r>
            <a:r>
              <a:rPr lang="es-ES" dirty="0" err="1"/>
              <a:t>level</a:t>
            </a:r>
            <a:endParaRPr lang="es-ES" dirty="0"/>
          </a:p>
          <a:p>
            <a:pPr lvl="1"/>
            <a:r>
              <a:rPr lang="es-ES" dirty="0" err="1"/>
              <a:t>Second</a:t>
            </a:r>
            <a:r>
              <a:rPr lang="es-ES" dirty="0"/>
              <a:t> </a:t>
            </a:r>
            <a:r>
              <a:rPr lang="es-ES" dirty="0" err="1"/>
              <a:t>level</a:t>
            </a:r>
            <a:endParaRPr lang="es-ES" dirty="0"/>
          </a:p>
          <a:p>
            <a:pPr lvl="2"/>
            <a:r>
              <a:rPr lang="es-ES" dirty="0" err="1"/>
              <a:t>Third</a:t>
            </a:r>
            <a:r>
              <a:rPr lang="es-ES" dirty="0"/>
              <a:t> </a:t>
            </a:r>
            <a:r>
              <a:rPr lang="es-ES" dirty="0" err="1"/>
              <a:t>level</a:t>
            </a:r>
            <a:endParaRPr lang="es-ES" dirty="0"/>
          </a:p>
          <a:p>
            <a:pPr lvl="3"/>
            <a:r>
              <a:rPr lang="es-ES" dirty="0" err="1"/>
              <a:t>Fourth</a:t>
            </a:r>
            <a:r>
              <a:rPr lang="es-ES" dirty="0"/>
              <a:t> </a:t>
            </a:r>
            <a:r>
              <a:rPr lang="es-ES" dirty="0" err="1"/>
              <a:t>level</a:t>
            </a:r>
            <a:endParaRPr lang="es-ES" dirty="0"/>
          </a:p>
          <a:p>
            <a:pPr lvl="4"/>
            <a:r>
              <a:rPr lang="es-ES" dirty="0" err="1"/>
              <a:t>Fifth</a:t>
            </a:r>
            <a:r>
              <a:rPr lang="es-ES" dirty="0"/>
              <a:t> </a:t>
            </a:r>
            <a:r>
              <a:rPr lang="es-ES" dirty="0" err="1"/>
              <a:t>level</a:t>
            </a:r>
            <a:endParaRPr lang="es-ES" dirty="0"/>
          </a:p>
        </p:txBody>
      </p:sp>
    </p:spTree>
    <p:extLst>
      <p:ext uri="{BB962C8B-B14F-4D97-AF65-F5344CB8AC3E}">
        <p14:creationId xmlns:p14="http://schemas.microsoft.com/office/powerpoint/2010/main" val="1646229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Whi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1" y="571500"/>
            <a:ext cx="8572500" cy="2971800"/>
          </a:xfrm>
        </p:spPr>
        <p:txBody>
          <a:bodyPr tIns="0" anchor="t" anchorCtr="0">
            <a:noAutofit/>
          </a:bodyPr>
          <a:lstStyle>
            <a:lvl1pPr algn="l">
              <a:lnSpc>
                <a:spcPct val="70000"/>
              </a:lnSpc>
              <a:defRPr sz="8000" spc="-150" baseline="0">
                <a:latin typeface="+mj-lt"/>
              </a:defRPr>
            </a:lvl1pPr>
          </a:lstStyle>
          <a:p>
            <a:r>
              <a:rPr lang="es-ES" dirty="0" err="1"/>
              <a:t>Click</a:t>
            </a:r>
            <a:r>
              <a:rPr lang="es-ES" dirty="0"/>
              <a:t> </a:t>
            </a:r>
            <a:r>
              <a:rPr lang="es-ES" dirty="0" err="1"/>
              <a:t>to</a:t>
            </a:r>
            <a:r>
              <a:rPr lang="es-ES" dirty="0"/>
              <a:t> EDIT TITLE</a:t>
            </a:r>
          </a:p>
        </p:txBody>
      </p:sp>
      <p:sp>
        <p:nvSpPr>
          <p:cNvPr id="8" name="Text Placeholder 7"/>
          <p:cNvSpPr>
            <a:spLocks noGrp="1"/>
          </p:cNvSpPr>
          <p:nvPr>
            <p:ph type="body" sz="quarter" idx="13" hasCustomPrompt="1"/>
          </p:nvPr>
        </p:nvSpPr>
        <p:spPr>
          <a:xfrm>
            <a:off x="380999" y="3543300"/>
            <a:ext cx="8572501" cy="3162300"/>
          </a:xfrm>
        </p:spPr>
        <p:txBody>
          <a:bodyPr>
            <a:noAutofit/>
          </a:bodyPr>
          <a:lstStyle>
            <a:lvl1pPr marL="0" indent="0">
              <a:lnSpc>
                <a:spcPct val="65000"/>
              </a:lnSpc>
              <a:spcAft>
                <a:spcPts val="600"/>
              </a:spcAft>
              <a:defRPr sz="4400" b="0" spc="-150" baseline="0">
                <a:latin typeface="+mj-lt"/>
              </a:defRPr>
            </a:lvl1pPr>
            <a:lvl2pPr marL="0" indent="0">
              <a:lnSpc>
                <a:spcPct val="100000"/>
              </a:lnSpc>
              <a:spcAft>
                <a:spcPts val="600"/>
              </a:spcAft>
              <a:defRPr sz="4400" b="0" cap="none" baseline="0">
                <a:latin typeface="+mn-lt"/>
              </a:defRPr>
            </a:lvl2pPr>
            <a:lvl3pPr marL="0" indent="0">
              <a:lnSpc>
                <a:spcPct val="100000"/>
              </a:lnSpc>
              <a:spcAft>
                <a:spcPts val="600"/>
              </a:spcAft>
              <a:defRPr sz="2800" b="0" cap="none" baseline="0">
                <a:latin typeface="+mn-lt"/>
              </a:defRPr>
            </a:lvl3pPr>
            <a:lvl4pPr marL="0" indent="0">
              <a:lnSpc>
                <a:spcPct val="100000"/>
              </a:lnSpc>
              <a:spcAft>
                <a:spcPts val="600"/>
              </a:spcAft>
              <a:buNone/>
              <a:defRPr sz="2000" b="0" cap="none" baseline="0">
                <a:latin typeface="+mn-lt"/>
              </a:defRPr>
            </a:lvl4pPr>
            <a:lvl5pPr marL="0" indent="0">
              <a:lnSpc>
                <a:spcPct val="100000"/>
              </a:lnSpc>
              <a:spcAft>
                <a:spcPts val="600"/>
              </a:spcAft>
              <a:buNone/>
              <a:defRPr sz="1200" b="0" cap="none" baseline="0">
                <a:latin typeface="+mn-lt"/>
              </a:defRPr>
            </a:lvl5pPr>
            <a:lvl7pPr>
              <a:defRPr b="1">
                <a:latin typeface="+mn-lt"/>
              </a:defRPr>
            </a:lvl7pPr>
            <a:lvl8pPr>
              <a:defRPr>
                <a:latin typeface="+mn-lt"/>
              </a:defRPr>
            </a:lvl8pPr>
            <a:lvl9pPr>
              <a:defRPr>
                <a:latin typeface="+mn-lt"/>
              </a:defRPr>
            </a:lvl9pPr>
          </a:lstStyle>
          <a:p>
            <a:pPr lvl="0"/>
            <a:r>
              <a:rPr lang="es-ES" dirty="0" err="1"/>
              <a:t>fIrst</a:t>
            </a:r>
            <a:r>
              <a:rPr lang="es-ES" dirty="0"/>
              <a:t> </a:t>
            </a:r>
            <a:r>
              <a:rPr lang="es-ES" dirty="0" err="1"/>
              <a:t>level</a:t>
            </a:r>
            <a:endParaRPr lang="es-ES" dirty="0"/>
          </a:p>
          <a:p>
            <a:pPr lvl="1"/>
            <a:r>
              <a:rPr lang="es-ES" dirty="0" err="1"/>
              <a:t>Second</a:t>
            </a:r>
            <a:r>
              <a:rPr lang="es-ES" dirty="0"/>
              <a:t> </a:t>
            </a:r>
            <a:r>
              <a:rPr lang="es-ES" dirty="0" err="1"/>
              <a:t>level</a:t>
            </a:r>
            <a:endParaRPr lang="es-ES" dirty="0"/>
          </a:p>
          <a:p>
            <a:pPr lvl="2"/>
            <a:r>
              <a:rPr lang="es-ES" dirty="0" err="1"/>
              <a:t>Third</a:t>
            </a:r>
            <a:r>
              <a:rPr lang="es-ES" dirty="0"/>
              <a:t> </a:t>
            </a:r>
            <a:r>
              <a:rPr lang="es-ES" dirty="0" err="1"/>
              <a:t>level</a:t>
            </a:r>
            <a:endParaRPr lang="es-ES" dirty="0"/>
          </a:p>
          <a:p>
            <a:pPr lvl="3"/>
            <a:r>
              <a:rPr lang="es-ES" dirty="0" err="1"/>
              <a:t>Fourth</a:t>
            </a:r>
            <a:r>
              <a:rPr lang="es-ES" dirty="0"/>
              <a:t> </a:t>
            </a:r>
            <a:r>
              <a:rPr lang="es-ES" dirty="0" err="1"/>
              <a:t>level</a:t>
            </a:r>
            <a:endParaRPr lang="es-ES" dirty="0"/>
          </a:p>
          <a:p>
            <a:pPr lvl="4"/>
            <a:r>
              <a:rPr lang="es-ES" dirty="0" err="1"/>
              <a:t>Fifth</a:t>
            </a:r>
            <a:r>
              <a:rPr lang="es-ES" dirty="0"/>
              <a:t> </a:t>
            </a:r>
            <a:r>
              <a:rPr lang="es-ES" dirty="0" err="1"/>
              <a:t>level</a:t>
            </a:r>
            <a:endParaRPr lang="es-ES" dirty="0"/>
          </a:p>
        </p:txBody>
      </p:sp>
    </p:spTree>
    <p:extLst>
      <p:ext uri="{BB962C8B-B14F-4D97-AF65-F5344CB8AC3E}">
        <p14:creationId xmlns:p14="http://schemas.microsoft.com/office/powerpoint/2010/main" val="946068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heme" Target="../theme/theme1.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vmlDrawing" Target="../drawings/vmlDrawing1.vml"/></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5.xml"/><Relationship Id="rId3" Type="http://schemas.openxmlformats.org/officeDocument/2006/relationships/slideLayout" Target="../slideLayouts/slideLayout5.xml"/><Relationship Id="rId7" Type="http://schemas.openxmlformats.org/officeDocument/2006/relationships/tags" Target="../tags/tag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vmlDrawing" Target="../drawings/vmlDrawing2.vml"/><Relationship Id="rId5" Type="http://schemas.openxmlformats.org/officeDocument/2006/relationships/theme" Target="../theme/theme2.xml"/><Relationship Id="rId10" Type="http://schemas.openxmlformats.org/officeDocument/2006/relationships/image" Target="../media/image1.emf"/><Relationship Id="rId4" Type="http://schemas.openxmlformats.org/officeDocument/2006/relationships/slideLayout" Target="../slideLayouts/slideLayout6.xml"/><Relationship Id="rId9" Type="http://schemas.openxmlformats.org/officeDocument/2006/relationships/oleObject" Target="../embeddings/oleObject2.bin"/></Relationships>
</file>

<file path=ppt/slideMasters/_rels/slideMaster3.xml.rels><?xml version="1.0" encoding="UTF-8" standalone="yes"?>
<Relationships xmlns="http://schemas.openxmlformats.org/package/2006/relationships"><Relationship Id="rId3" Type="http://schemas.openxmlformats.org/officeDocument/2006/relationships/vmlDrawing" Target="../drawings/vmlDrawing6.vml"/><Relationship Id="rId7" Type="http://schemas.openxmlformats.org/officeDocument/2006/relationships/image" Target="../media/image1.emf"/><Relationship Id="rId2" Type="http://schemas.openxmlformats.org/officeDocument/2006/relationships/theme" Target="../theme/theme3.xml"/><Relationship Id="rId1" Type="http://schemas.openxmlformats.org/officeDocument/2006/relationships/slideLayout" Target="../slideLayouts/slideLayout7.xml"/><Relationship Id="rId6" Type="http://schemas.openxmlformats.org/officeDocument/2006/relationships/oleObject" Target="../embeddings/oleObject6.bin"/><Relationship Id="rId5" Type="http://schemas.openxmlformats.org/officeDocument/2006/relationships/tags" Target="../tags/tag13.xml"/><Relationship Id="rId4" Type="http://schemas.openxmlformats.org/officeDocument/2006/relationships/tags" Target="../tags/tag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BE1635F2-75D0-4BCB-A669-3F662574845D}"/>
              </a:ext>
            </a:extLst>
          </p:cNvPr>
          <p:cNvGraphicFramePr>
            <a:graphicFrameLocks noChangeAspect="1"/>
          </p:cNvGraphicFramePr>
          <p:nvPr userDrawn="1">
            <p:custDataLst>
              <p:tags r:id="rId5"/>
            </p:custDataLst>
            <p:extLst>
              <p:ext uri="{D42A27DB-BD31-4B8C-83A1-F6EECF244321}">
                <p14:modId xmlns:p14="http://schemas.microsoft.com/office/powerpoint/2010/main" val="2068364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06" name="think-cell Slide" r:id="rId7" imgW="594" imgH="595" progId="TCLayout.ActiveDocument.1">
                  <p:embed/>
                </p:oleObj>
              </mc:Choice>
              <mc:Fallback>
                <p:oleObj name="think-cell Slide" r:id="rId7" imgW="594" imgH="595" progId="TCLayout.ActiveDocument.1">
                  <p:embed/>
                  <p:pic>
                    <p:nvPicPr>
                      <p:cNvPr id="5" name="Object 4" hidden="1">
                        <a:extLst>
                          <a:ext uri="{FF2B5EF4-FFF2-40B4-BE49-F238E27FC236}">
                            <a16:creationId xmlns:a16="http://schemas.microsoft.com/office/drawing/2014/main" id="{BE1635F2-75D0-4BCB-A669-3F662574845D}"/>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A093492F-FA43-40C5-AAF2-82933ADAC9FB}"/>
              </a:ext>
            </a:extLst>
          </p:cNvPr>
          <p:cNvSpPr/>
          <p:nvPr userDrawn="1">
            <p:custDataLst>
              <p:tags r:id="rId6"/>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70000"/>
              </a:lnSpc>
              <a:spcBef>
                <a:spcPct val="0"/>
              </a:spcBef>
              <a:spcAft>
                <a:spcPct val="0"/>
              </a:spcAft>
            </a:pPr>
            <a:endParaRPr lang="es-ES" sz="4000" b="0" i="0" baseline="0" dirty="0">
              <a:latin typeface="Arial Black" panose="020B0A04020102020204" pitchFamily="34" charset="0"/>
              <a:ea typeface="+mj-ea"/>
              <a:cs typeface="+mj-cs"/>
              <a:sym typeface="Arial Black" panose="020B0A04020102020204" pitchFamily="34" charset="0"/>
            </a:endParaRPr>
          </a:p>
        </p:txBody>
      </p:sp>
      <p:sp>
        <p:nvSpPr>
          <p:cNvPr id="2" name="Title Placeholder 1"/>
          <p:cNvSpPr>
            <a:spLocks noGrp="1"/>
          </p:cNvSpPr>
          <p:nvPr>
            <p:ph type="title"/>
          </p:nvPr>
        </p:nvSpPr>
        <p:spPr>
          <a:xfrm>
            <a:off x="381000" y="381001"/>
            <a:ext cx="11430000" cy="1295402"/>
          </a:xfrm>
          <a:prstGeom prst="rect">
            <a:avLst/>
          </a:prstGeom>
        </p:spPr>
        <p:txBody>
          <a:bodyPr vert="horz" lIns="0" tIns="45720" rIns="0" bIns="0" rtlCol="0" anchor="t" anchorCtr="0">
            <a:noAutofit/>
          </a:bodyPr>
          <a:lstStyle/>
          <a:p>
            <a:r>
              <a:rPr lang="en-US"/>
              <a:t>Click to edit Master title style</a:t>
            </a:r>
            <a:endParaRPr lang="es-ES" dirty="0"/>
          </a:p>
        </p:txBody>
      </p:sp>
      <p:sp>
        <p:nvSpPr>
          <p:cNvPr id="3" name="Text Placeholder 2"/>
          <p:cNvSpPr>
            <a:spLocks noGrp="1"/>
          </p:cNvSpPr>
          <p:nvPr>
            <p:ph type="body" idx="1"/>
          </p:nvPr>
        </p:nvSpPr>
        <p:spPr>
          <a:xfrm>
            <a:off x="381000" y="1828800"/>
            <a:ext cx="11430000" cy="4686300"/>
          </a:xfrm>
          <a:prstGeom prst="rect">
            <a:avLst/>
          </a:prstGeom>
        </p:spPr>
        <p:txBody>
          <a:bodyPr vert="horz" lIns="0" tIns="91440" rIns="0" bIns="45720" rtlCol="0">
            <a:normAutofit/>
          </a:bodyPr>
          <a:lstStyle/>
          <a:p>
            <a:pPr lvl="0"/>
            <a:r>
              <a:rPr lang="es-ES" dirty="0" err="1"/>
              <a:t>Edit</a:t>
            </a:r>
            <a:r>
              <a:rPr lang="es-ES" dirty="0"/>
              <a:t> master </a:t>
            </a:r>
            <a:r>
              <a:rPr lang="es-ES" dirty="0" err="1"/>
              <a:t>text</a:t>
            </a:r>
            <a:r>
              <a:rPr lang="es-ES" dirty="0"/>
              <a:t> </a:t>
            </a:r>
            <a:r>
              <a:rPr lang="es-ES" dirty="0" err="1"/>
              <a:t>styles</a:t>
            </a:r>
            <a:endParaRPr lang="es-ES" dirty="0"/>
          </a:p>
          <a:p>
            <a:pPr lvl="1"/>
            <a:r>
              <a:rPr lang="es-ES" dirty="0" err="1"/>
              <a:t>Second</a:t>
            </a:r>
            <a:r>
              <a:rPr lang="es-ES" dirty="0"/>
              <a:t> </a:t>
            </a:r>
            <a:r>
              <a:rPr lang="es-ES" dirty="0" err="1"/>
              <a:t>level</a:t>
            </a:r>
            <a:endParaRPr lang="es-ES" dirty="0"/>
          </a:p>
        </p:txBody>
      </p:sp>
    </p:spTree>
    <p:extLst>
      <p:ext uri="{BB962C8B-B14F-4D97-AF65-F5344CB8AC3E}">
        <p14:creationId xmlns:p14="http://schemas.microsoft.com/office/powerpoint/2010/main" val="4184910590"/>
      </p:ext>
    </p:extLst>
  </p:cSld>
  <p:clrMap bg1="lt1" tx1="dk1" bg2="lt2" tx2="dk2" accent1="accent1" accent2="accent2" accent3="accent3" accent4="accent4" accent5="accent5" accent6="accent6" hlink="hlink" folHlink="folHlink"/>
  <p:sldLayoutIdLst>
    <p:sldLayoutId id="2147483687" r:id="rId1"/>
    <p:sldLayoutId id="2147483708" r:id="rId2"/>
  </p:sldLayoutIdLst>
  <p:hf hdr="0"/>
  <p:txStyles>
    <p:titleStyle>
      <a:lvl1pPr marL="0" indent="0" algn="l" defTabSz="914377" rtl="0" eaLnBrk="1" latinLnBrk="0" hangingPunct="1">
        <a:lnSpc>
          <a:spcPct val="70000"/>
        </a:lnSpc>
        <a:spcBef>
          <a:spcPct val="0"/>
        </a:spcBef>
        <a:buNone/>
        <a:defRPr sz="4000" b="0" kern="1200" cap="none" baseline="0">
          <a:solidFill>
            <a:schemeClr val="tx1"/>
          </a:solidFill>
          <a:latin typeface="+mj-lt"/>
          <a:ea typeface="+mj-ea"/>
          <a:cs typeface="+mj-cs"/>
        </a:defRPr>
      </a:lvl1pPr>
    </p:titleStyle>
    <p:bodyStyle>
      <a:lvl1pPr marL="0" indent="0" algn="l" defTabSz="914377" rtl="0" eaLnBrk="1" latinLnBrk="0" hangingPunct="1">
        <a:lnSpc>
          <a:spcPct val="85000"/>
        </a:lnSpc>
        <a:spcBef>
          <a:spcPts val="0"/>
        </a:spcBef>
        <a:buFont typeface="Arial" panose="020B0604020202020204" pitchFamily="34" charset="0"/>
        <a:buNone/>
        <a:defRPr sz="1800" b="1" kern="1200" cap="none" baseline="0">
          <a:solidFill>
            <a:schemeClr val="accent1"/>
          </a:solidFill>
          <a:latin typeface="+mn-lt"/>
          <a:ea typeface="+mn-ea"/>
          <a:cs typeface="+mn-cs"/>
        </a:defRPr>
      </a:lvl1pPr>
      <a:lvl2pPr marL="0" indent="0" algn="l" defTabSz="914377" rtl="0" eaLnBrk="1" latinLnBrk="0" hangingPunct="1">
        <a:lnSpc>
          <a:spcPct val="90000"/>
        </a:lnSpc>
        <a:spcBef>
          <a:spcPts val="0"/>
        </a:spcBef>
        <a:spcAft>
          <a:spcPts val="1200"/>
        </a:spcAft>
        <a:buFont typeface="Arial" panose="020B0604020202020204" pitchFamily="34" charset="0"/>
        <a:buNone/>
        <a:defRPr sz="2800" kern="1200">
          <a:solidFill>
            <a:schemeClr val="accent1"/>
          </a:solidFill>
          <a:latin typeface="+mn-lt"/>
          <a:ea typeface="+mn-ea"/>
          <a:cs typeface="+mn-cs"/>
        </a:defRPr>
      </a:lvl2pPr>
      <a:lvl3pPr marL="0" indent="0" algn="l" defTabSz="914377" rtl="0" eaLnBrk="1" latinLnBrk="0" hangingPunct="1">
        <a:lnSpc>
          <a:spcPct val="110000"/>
        </a:lnSpc>
        <a:spcBef>
          <a:spcPts val="0"/>
        </a:spcBef>
        <a:spcAft>
          <a:spcPts val="900"/>
        </a:spcAft>
        <a:buFont typeface="Arial" panose="020B0604020202020204" pitchFamily="34" charset="0"/>
        <a:buNone/>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224" userDrawn="1">
          <p15:clr>
            <a:srgbClr val="F26B43"/>
          </p15:clr>
        </p15:guide>
        <p15:guide id="2" pos="5640" userDrawn="1">
          <p15:clr>
            <a:srgbClr val="F26B43"/>
          </p15:clr>
        </p15:guide>
        <p15:guide id="4" userDrawn="1">
          <p15:clr>
            <a:srgbClr val="F26B43"/>
          </p15:clr>
        </p15:guide>
        <p15:guide id="5" orient="horz" pos="240" userDrawn="1">
          <p15:clr>
            <a:srgbClr val="F26B43"/>
          </p15:clr>
        </p15:guide>
        <p15:guide id="6" orient="horz" userDrawn="1">
          <p15:clr>
            <a:srgbClr val="F26B43"/>
          </p15:clr>
        </p15:guide>
        <p15:guide id="7" pos="7680" userDrawn="1">
          <p15:clr>
            <a:srgbClr val="F26B43"/>
          </p15:clr>
        </p15:guide>
        <p15:guide id="9" pos="240" userDrawn="1">
          <p15:clr>
            <a:srgbClr val="F26B43"/>
          </p15:clr>
        </p15:guide>
        <p15:guide id="10" orient="horz" pos="4224" userDrawn="1">
          <p15:clr>
            <a:srgbClr val="F26B43"/>
          </p15:clr>
        </p15:guide>
        <p15:guide id="11" pos="3840" userDrawn="1">
          <p15:clr>
            <a:srgbClr val="F26B43"/>
          </p15:clr>
        </p15:guide>
        <p15:guide id="13" pos="2040" userDrawn="1">
          <p15:clr>
            <a:srgbClr val="F26B43"/>
          </p15:clr>
        </p15:guide>
        <p15:guide id="14" pos="7440" userDrawn="1">
          <p15:clr>
            <a:srgbClr val="F26B43"/>
          </p15:clr>
        </p15:guide>
        <p15:guide id="15" orient="horz" pos="2232" userDrawn="1">
          <p15:clr>
            <a:srgbClr val="F26B43"/>
          </p15:clr>
        </p15:guide>
        <p15:guide id="16" orient="horz" pos="32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AED22829-B151-4CA6-94D9-340876CC50BC}"/>
              </a:ext>
            </a:extLst>
          </p:cNvPr>
          <p:cNvGraphicFramePr>
            <a:graphicFrameLocks noChangeAspect="1"/>
          </p:cNvGraphicFramePr>
          <p:nvPr userDrawn="1">
            <p:custDataLst>
              <p:tags r:id="rId7"/>
            </p:custDataLst>
            <p:extLst>
              <p:ext uri="{D42A27DB-BD31-4B8C-83A1-F6EECF244321}">
                <p14:modId xmlns:p14="http://schemas.microsoft.com/office/powerpoint/2010/main" val="13599188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37" name="think-cell Slide" r:id="rId9" imgW="594" imgH="595" progId="TCLayout.ActiveDocument.1">
                  <p:embed/>
                </p:oleObj>
              </mc:Choice>
              <mc:Fallback>
                <p:oleObj name="think-cell Slide" r:id="rId9" imgW="594" imgH="595" progId="TCLayout.ActiveDocument.1">
                  <p:embed/>
                  <p:pic>
                    <p:nvPicPr>
                      <p:cNvPr id="7" name="Object 6" hidden="1">
                        <a:extLst>
                          <a:ext uri="{FF2B5EF4-FFF2-40B4-BE49-F238E27FC236}">
                            <a16:creationId xmlns:a16="http://schemas.microsoft.com/office/drawing/2014/main" id="{AED22829-B151-4CA6-94D9-340876CC50BC}"/>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FF4F45F-21BF-4B64-A71B-073235630C4E}"/>
              </a:ext>
            </a:extLst>
          </p:cNvPr>
          <p:cNvSpPr/>
          <p:nvPr userDrawn="1">
            <p:custDataLst>
              <p:tags r:id="rId8"/>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70000"/>
              </a:lnSpc>
              <a:spcBef>
                <a:spcPct val="0"/>
              </a:spcBef>
              <a:spcAft>
                <a:spcPct val="0"/>
              </a:spcAft>
            </a:pPr>
            <a:endParaRPr lang="es-ES" sz="2400" b="0" i="0" baseline="0" dirty="0">
              <a:latin typeface="Arial Black" panose="020B0A04020102020204" pitchFamily="34" charset="0"/>
              <a:ea typeface="+mj-ea"/>
              <a:cs typeface="+mj-cs"/>
              <a:sym typeface="Arial Black" panose="020B0A04020102020204" pitchFamily="34" charset="0"/>
            </a:endParaRPr>
          </a:p>
        </p:txBody>
      </p:sp>
      <p:sp>
        <p:nvSpPr>
          <p:cNvPr id="6" name="Slide Number Placeholder 5"/>
          <p:cNvSpPr>
            <a:spLocks noGrp="1"/>
          </p:cNvSpPr>
          <p:nvPr>
            <p:ph type="sldNum" sz="quarter" idx="4"/>
          </p:nvPr>
        </p:nvSpPr>
        <p:spPr>
          <a:xfrm>
            <a:off x="11506202" y="6519009"/>
            <a:ext cx="304799" cy="206375"/>
          </a:xfrm>
          <a:prstGeom prst="rect">
            <a:avLst/>
          </a:prstGeom>
        </p:spPr>
        <p:txBody>
          <a:bodyPr vert="horz" lIns="0" tIns="0" rIns="0" bIns="0" rtlCol="0" anchor="b" anchorCtr="0"/>
          <a:lstStyle>
            <a:lvl1pPr algn="r">
              <a:defRPr sz="1000">
                <a:solidFill>
                  <a:schemeClr val="bg1">
                    <a:lumMod val="65000"/>
                  </a:schemeClr>
                </a:solidFill>
                <a:latin typeface="+mn-lt"/>
              </a:defRPr>
            </a:lvl1pPr>
          </a:lstStyle>
          <a:p>
            <a:fld id="{4F9AC08D-23A9-440E-BCB9-AA1E9877CC38}" type="slidenum">
              <a:rPr lang="es-ES" smtClean="0"/>
              <a:pPr/>
              <a:t>‹#›</a:t>
            </a:fld>
            <a:endParaRPr lang="es-ES" dirty="0"/>
          </a:p>
        </p:txBody>
      </p:sp>
    </p:spTree>
    <p:extLst>
      <p:ext uri="{BB962C8B-B14F-4D97-AF65-F5344CB8AC3E}">
        <p14:creationId xmlns:p14="http://schemas.microsoft.com/office/powerpoint/2010/main" val="2651900722"/>
      </p:ext>
    </p:extLst>
  </p:cSld>
  <p:clrMap bg1="lt1" tx1="dk1" bg2="lt2" tx2="dk2" accent1="accent1" accent2="accent2" accent3="accent3" accent4="accent4" accent5="accent5" accent6="accent6" hlink="hlink" folHlink="folHlink"/>
  <p:sldLayoutIdLst>
    <p:sldLayoutId id="2147483676" r:id="rId1"/>
    <p:sldLayoutId id="2147483701" r:id="rId2"/>
    <p:sldLayoutId id="2147483702" r:id="rId3"/>
    <p:sldLayoutId id="2147483711" r:id="rId4"/>
  </p:sldLayoutIdLst>
  <p:hf hdr="0"/>
  <p:txStyles>
    <p:titleStyle>
      <a:lvl1pPr marL="0" indent="0" algn="l" defTabSz="914377" rtl="0" eaLnBrk="1" latinLnBrk="0" hangingPunct="1">
        <a:lnSpc>
          <a:spcPct val="70000"/>
        </a:lnSpc>
        <a:spcBef>
          <a:spcPct val="0"/>
        </a:spcBef>
        <a:buNone/>
        <a:defRPr sz="2400" b="0" kern="1200" cap="all" baseline="0">
          <a:solidFill>
            <a:schemeClr val="tx1"/>
          </a:solidFill>
          <a:latin typeface="+mj-lt"/>
          <a:ea typeface="+mj-ea"/>
          <a:cs typeface="+mj-cs"/>
        </a:defRPr>
      </a:lvl1pPr>
    </p:titleStyle>
    <p:bodyStyle>
      <a:lvl1pPr marL="55561" indent="0" algn="l" defTabSz="914377" rtl="0" eaLnBrk="1" latinLnBrk="0" hangingPunct="1">
        <a:lnSpc>
          <a:spcPct val="85000"/>
        </a:lnSpc>
        <a:spcBef>
          <a:spcPts val="0"/>
        </a:spcBef>
        <a:spcAft>
          <a:spcPts val="1200"/>
        </a:spcAft>
        <a:buFont typeface="Arial" panose="020B0604020202020204" pitchFamily="34" charset="0"/>
        <a:buNone/>
        <a:defRPr sz="2000" b="1" kern="1200" cap="none" baseline="0">
          <a:solidFill>
            <a:schemeClr val="accent1"/>
          </a:solidFill>
          <a:latin typeface="+mn-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4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26" userDrawn="1">
          <p15:clr>
            <a:srgbClr val="F26B43"/>
          </p15:clr>
        </p15:guide>
        <p15:guide id="2" pos="3953" userDrawn="1">
          <p15:clr>
            <a:srgbClr val="F26B43"/>
          </p15:clr>
        </p15:guide>
        <p15:guide id="3" userDrawn="1">
          <p15:clr>
            <a:srgbClr val="F26B43"/>
          </p15:clr>
        </p15:guide>
        <p15:guide id="6" orient="horz" userDrawn="1">
          <p15:clr>
            <a:srgbClr val="F26B43"/>
          </p15:clr>
        </p15:guide>
        <p15:guide id="8" pos="7680" userDrawn="1">
          <p15:clr>
            <a:srgbClr val="F26B43"/>
          </p15:clr>
        </p15:guide>
        <p15:guide id="9" pos="234" userDrawn="1">
          <p15:clr>
            <a:srgbClr val="F26B43"/>
          </p15:clr>
        </p15:guide>
        <p15:guide id="10" orient="horz" pos="4224" userDrawn="1">
          <p15:clr>
            <a:srgbClr val="F26B43"/>
          </p15:clr>
        </p15:guide>
        <p15:guide id="11" pos="3840" userDrawn="1">
          <p15:clr>
            <a:srgbClr val="F26B43"/>
          </p15:clr>
        </p15:guide>
        <p15:guide id="13" pos="3727" userDrawn="1">
          <p15:clr>
            <a:srgbClr val="F26B43"/>
          </p15:clr>
        </p15:guide>
        <p15:guide id="14" pos="7446" userDrawn="1">
          <p15:clr>
            <a:srgbClr val="F26B43"/>
          </p15:clr>
        </p15:guide>
        <p15:guide id="16" orient="horz" pos="232" userDrawn="1">
          <p15:clr>
            <a:srgbClr val="F26B43"/>
          </p15:clr>
        </p15:guide>
        <p15:guide id="17" orient="horz" pos="4088" userDrawn="1">
          <p15:clr>
            <a:srgbClr val="F26B43"/>
          </p15:clr>
        </p15:guide>
        <p15:guide id="18" orient="horz" pos="709" userDrawn="1">
          <p15:clr>
            <a:srgbClr val="F26B43"/>
          </p15:clr>
        </p15:guide>
        <p15:guide id="19" orient="horz" pos="1298"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13F01A1-AD7A-4AB8-8DDC-1D2F5CDA1839}"/>
              </a:ext>
            </a:extLst>
          </p:cNvPr>
          <p:cNvGraphicFramePr>
            <a:graphicFrameLocks noChangeAspect="1"/>
          </p:cNvGraphicFramePr>
          <p:nvPr userDrawn="1">
            <p:custDataLst>
              <p:tags r:id="rId4"/>
            </p:custDataLst>
            <p:extLst>
              <p:ext uri="{D42A27DB-BD31-4B8C-83A1-F6EECF244321}">
                <p14:modId xmlns:p14="http://schemas.microsoft.com/office/powerpoint/2010/main" val="5166391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399" name="think-cell Slide" r:id="rId6" imgW="594" imgH="595" progId="TCLayout.ActiveDocument.1">
                  <p:embed/>
                </p:oleObj>
              </mc:Choice>
              <mc:Fallback>
                <p:oleObj name="think-cell Slide" r:id="rId6" imgW="594" imgH="595" progId="TCLayout.ActiveDocument.1">
                  <p:embed/>
                  <p:pic>
                    <p:nvPicPr>
                      <p:cNvPr id="7" name="Object 6" hidden="1">
                        <a:extLst>
                          <a:ext uri="{FF2B5EF4-FFF2-40B4-BE49-F238E27FC236}">
                            <a16:creationId xmlns:a16="http://schemas.microsoft.com/office/drawing/2014/main" id="{213F01A1-AD7A-4AB8-8DDC-1D2F5CDA1839}"/>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511E81C0-2F11-4BBE-962B-9C84B7E26487}"/>
              </a:ext>
            </a:extLst>
          </p:cNvPr>
          <p:cNvSpPr/>
          <p:nvPr userDrawn="1">
            <p:custDataLst>
              <p:tags r:id="rId5"/>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70000"/>
              </a:lnSpc>
              <a:spcBef>
                <a:spcPct val="0"/>
              </a:spcBef>
              <a:spcAft>
                <a:spcPct val="0"/>
              </a:spcAft>
            </a:pPr>
            <a:endParaRPr lang="es-ES" sz="3600" b="0" i="0" baseline="0" dirty="0">
              <a:latin typeface="Arial Black" panose="020B0A04020102020204" pitchFamily="34" charset="0"/>
              <a:ea typeface="+mj-ea"/>
              <a:cs typeface="+mj-cs"/>
              <a:sym typeface="Arial Black" panose="020B0A04020102020204" pitchFamily="34" charset="0"/>
            </a:endParaRPr>
          </a:p>
        </p:txBody>
      </p:sp>
      <p:sp>
        <p:nvSpPr>
          <p:cNvPr id="2" name="Title Placeholder 1"/>
          <p:cNvSpPr>
            <a:spLocks noGrp="1"/>
          </p:cNvSpPr>
          <p:nvPr>
            <p:ph type="title"/>
          </p:nvPr>
        </p:nvSpPr>
        <p:spPr>
          <a:xfrm>
            <a:off x="381000" y="381001"/>
            <a:ext cx="11430000" cy="1295401"/>
          </a:xfrm>
          <a:prstGeom prst="rect">
            <a:avLst/>
          </a:prstGeom>
        </p:spPr>
        <p:txBody>
          <a:bodyPr vert="horz" lIns="0" tIns="45720" rIns="0" bIns="0" rtlCol="0" anchor="t" anchorCtr="0">
            <a:normAutofit/>
          </a:bodyPr>
          <a:lstStyle/>
          <a:p>
            <a:r>
              <a:rPr lang="es-ES" dirty="0" err="1"/>
              <a:t>Click</a:t>
            </a:r>
            <a:r>
              <a:rPr lang="es-ES" dirty="0"/>
              <a:t> </a:t>
            </a:r>
            <a:r>
              <a:rPr lang="es-ES" dirty="0" err="1"/>
              <a:t>to</a:t>
            </a:r>
            <a:r>
              <a:rPr lang="es-ES" dirty="0"/>
              <a:t> </a:t>
            </a:r>
            <a:r>
              <a:rPr lang="es-ES" dirty="0" err="1"/>
              <a:t>edit</a:t>
            </a:r>
            <a:r>
              <a:rPr lang="es-ES" dirty="0"/>
              <a:t> master </a:t>
            </a:r>
            <a:r>
              <a:rPr lang="es-ES" dirty="0" err="1"/>
              <a:t>title</a:t>
            </a:r>
            <a:r>
              <a:rPr lang="es-ES" dirty="0"/>
              <a:t> </a:t>
            </a:r>
            <a:r>
              <a:rPr lang="es-ES" dirty="0" err="1"/>
              <a:t>style</a:t>
            </a:r>
            <a:endParaRPr lang="es-ES" dirty="0"/>
          </a:p>
        </p:txBody>
      </p:sp>
      <p:sp>
        <p:nvSpPr>
          <p:cNvPr id="3" name="Text Placeholder 2"/>
          <p:cNvSpPr>
            <a:spLocks noGrp="1"/>
          </p:cNvSpPr>
          <p:nvPr>
            <p:ph type="body" idx="1"/>
          </p:nvPr>
        </p:nvSpPr>
        <p:spPr>
          <a:xfrm>
            <a:off x="381000" y="1828800"/>
            <a:ext cx="11430000" cy="4690206"/>
          </a:xfrm>
          <a:prstGeom prst="rect">
            <a:avLst/>
          </a:prstGeom>
        </p:spPr>
        <p:txBody>
          <a:bodyPr vert="horz" lIns="0" tIns="91440" rIns="0" bIns="45720" rtlCol="0">
            <a:normAutofit/>
          </a:bodyPr>
          <a:lstStyle/>
          <a:p>
            <a:pPr lvl="0"/>
            <a:r>
              <a:rPr lang="es-ES" dirty="0" err="1"/>
              <a:t>Edit</a:t>
            </a:r>
            <a:r>
              <a:rPr lang="es-ES" dirty="0"/>
              <a:t> master </a:t>
            </a:r>
            <a:r>
              <a:rPr lang="es-ES" dirty="0" err="1"/>
              <a:t>text</a:t>
            </a:r>
            <a:r>
              <a:rPr lang="es-ES" dirty="0"/>
              <a:t> </a:t>
            </a:r>
            <a:r>
              <a:rPr lang="es-ES" dirty="0" err="1"/>
              <a:t>styles</a:t>
            </a:r>
            <a:endParaRPr lang="es-ES" dirty="0"/>
          </a:p>
          <a:p>
            <a:pPr lvl="1"/>
            <a:r>
              <a:rPr lang="es-ES" dirty="0" err="1"/>
              <a:t>Second</a:t>
            </a:r>
            <a:r>
              <a:rPr lang="es-ES" dirty="0"/>
              <a:t> </a:t>
            </a:r>
            <a:r>
              <a:rPr lang="es-ES" dirty="0" err="1"/>
              <a:t>level</a:t>
            </a:r>
            <a:endParaRPr lang="es-ES" dirty="0"/>
          </a:p>
        </p:txBody>
      </p:sp>
      <p:sp>
        <p:nvSpPr>
          <p:cNvPr id="9" name="Slide Number Placeholder 5"/>
          <p:cNvSpPr>
            <a:spLocks noGrp="1"/>
          </p:cNvSpPr>
          <p:nvPr>
            <p:ph type="sldNum" sz="quarter" idx="4"/>
          </p:nvPr>
        </p:nvSpPr>
        <p:spPr>
          <a:xfrm>
            <a:off x="11506202" y="6519009"/>
            <a:ext cx="304799" cy="206375"/>
          </a:xfrm>
          <a:prstGeom prst="rect">
            <a:avLst/>
          </a:prstGeom>
        </p:spPr>
        <p:txBody>
          <a:bodyPr vert="horz" lIns="0" tIns="0" rIns="0" bIns="0" rtlCol="0" anchor="b" anchorCtr="0"/>
          <a:lstStyle>
            <a:lvl1pPr algn="r">
              <a:defRPr sz="1000">
                <a:solidFill>
                  <a:schemeClr val="bg1">
                    <a:lumMod val="65000"/>
                  </a:schemeClr>
                </a:solidFill>
                <a:latin typeface="+mn-lt"/>
              </a:defRPr>
            </a:lvl1pPr>
          </a:lstStyle>
          <a:p>
            <a:fld id="{4F9AC08D-23A9-440E-BCB9-AA1E9877CC38}" type="slidenum">
              <a:rPr lang="es-ES" smtClean="0"/>
              <a:pPr/>
              <a:t>‹#›</a:t>
            </a:fld>
            <a:endParaRPr lang="es-ES" dirty="0"/>
          </a:p>
        </p:txBody>
      </p:sp>
    </p:spTree>
    <p:extLst>
      <p:ext uri="{BB962C8B-B14F-4D97-AF65-F5344CB8AC3E}">
        <p14:creationId xmlns:p14="http://schemas.microsoft.com/office/powerpoint/2010/main" val="2199068667"/>
      </p:ext>
    </p:extLst>
  </p:cSld>
  <p:clrMap bg1="lt1" tx1="dk1" bg2="lt2" tx2="dk2" accent1="accent1" accent2="accent2" accent3="accent3" accent4="accent4" accent5="accent5" accent6="accent6" hlink="hlink" folHlink="folHlink"/>
  <p:sldLayoutIdLst>
    <p:sldLayoutId id="2147483699" r:id="rId1"/>
  </p:sldLayoutIdLst>
  <p:hf hdr="0"/>
  <p:txStyles>
    <p:titleStyle>
      <a:lvl1pPr marL="0"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p:titleStyle>
    <p:bodyStyle>
      <a:lvl1pPr marL="57149" indent="0" algn="l" defTabSz="914377" rtl="0" eaLnBrk="1" latinLnBrk="0" hangingPunct="1">
        <a:lnSpc>
          <a:spcPct val="85000"/>
        </a:lnSpc>
        <a:spcBef>
          <a:spcPts val="0"/>
        </a:spcBef>
        <a:buFont typeface="Arial" panose="020B0604020202020204" pitchFamily="34" charset="0"/>
        <a:buNone/>
        <a:defRPr sz="1800" b="1" kern="1200" cap="none" baseline="0">
          <a:solidFill>
            <a:schemeClr val="accent1"/>
          </a:solidFill>
          <a:latin typeface="+mn-lt"/>
          <a:ea typeface="+mn-ea"/>
          <a:cs typeface="+mn-cs"/>
        </a:defRPr>
      </a:lvl1pPr>
      <a:lvl2pPr marL="57149" indent="0" algn="l" defTabSz="914377" rtl="0" eaLnBrk="1" latinLnBrk="0" hangingPunct="1">
        <a:lnSpc>
          <a:spcPct val="90000"/>
        </a:lnSpc>
        <a:spcBef>
          <a:spcPts val="0"/>
        </a:spcBef>
        <a:spcAft>
          <a:spcPts val="1200"/>
        </a:spcAft>
        <a:buFont typeface="Arial" panose="020B0604020202020204" pitchFamily="34" charset="0"/>
        <a:buNone/>
        <a:defRPr sz="2800" kern="1200">
          <a:solidFill>
            <a:schemeClr val="accent1"/>
          </a:solidFill>
          <a:latin typeface="+mn-lt"/>
          <a:ea typeface="+mn-ea"/>
          <a:cs typeface="+mn-cs"/>
        </a:defRPr>
      </a:lvl2pPr>
      <a:lvl3pPr marL="57149" indent="0" algn="l" defTabSz="914377" rtl="0" eaLnBrk="1" latinLnBrk="0" hangingPunct="1">
        <a:lnSpc>
          <a:spcPct val="110000"/>
        </a:lnSpc>
        <a:spcBef>
          <a:spcPts val="0"/>
        </a:spcBef>
        <a:spcAft>
          <a:spcPts val="900"/>
        </a:spcAft>
        <a:buFont typeface="Arial" panose="020B0604020202020204" pitchFamily="34" charset="0"/>
        <a:buNone/>
        <a:defRPr sz="1800" kern="1200">
          <a:solidFill>
            <a:schemeClr val="tx1"/>
          </a:solidFill>
          <a:latin typeface="+mn-lt"/>
          <a:ea typeface="+mn-ea"/>
          <a:cs typeface="+mn-cs"/>
        </a:defRPr>
      </a:lvl3pPr>
      <a:lvl4pPr marL="22859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400041"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71486"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n-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b="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248" userDrawn="1">
          <p15:clr>
            <a:srgbClr val="F26B43"/>
          </p15:clr>
        </p15:guide>
        <p15:guide id="2" pos="5640" userDrawn="1">
          <p15:clr>
            <a:srgbClr val="F26B43"/>
          </p15:clr>
        </p15:guide>
        <p15:guide id="4" userDrawn="1">
          <p15:clr>
            <a:srgbClr val="F26B43"/>
          </p15:clr>
        </p15:guide>
        <p15:guide id="5" orient="horz" pos="240" userDrawn="1">
          <p15:clr>
            <a:srgbClr val="F26B43"/>
          </p15:clr>
        </p15:guide>
        <p15:guide id="6" orient="horz" userDrawn="1">
          <p15:clr>
            <a:srgbClr val="F26B43"/>
          </p15:clr>
        </p15:guide>
        <p15:guide id="7" pos="7680" userDrawn="1">
          <p15:clr>
            <a:srgbClr val="F26B43"/>
          </p15:clr>
        </p15:guide>
        <p15:guide id="9" pos="240" userDrawn="1">
          <p15:clr>
            <a:srgbClr val="F26B43"/>
          </p15:clr>
        </p15:guide>
        <p15:guide id="10" orient="horz" pos="4224" userDrawn="1">
          <p15:clr>
            <a:srgbClr val="F26B43"/>
          </p15:clr>
        </p15:guide>
        <p15:guide id="11" pos="3840" userDrawn="1">
          <p15:clr>
            <a:srgbClr val="F26B43"/>
          </p15:clr>
        </p15:guide>
        <p15:guide id="13" pos="2040" userDrawn="1">
          <p15:clr>
            <a:srgbClr val="F26B43"/>
          </p15:clr>
        </p15:guide>
        <p15:guide id="14" orient="horz" pos="2232" userDrawn="1">
          <p15:clr>
            <a:srgbClr val="F26B43"/>
          </p15:clr>
        </p15:guide>
        <p15:guide id="15" pos="7440" userDrawn="1">
          <p15:clr>
            <a:srgbClr val="F26B43"/>
          </p15:clr>
        </p15:guide>
        <p15:guide id="16" orient="horz" pos="4104" userDrawn="1">
          <p15:clr>
            <a:srgbClr val="F26B43"/>
          </p15:clr>
        </p15:guide>
        <p15:guide id="17" orient="horz" pos="32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50.jpe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app.powerbi.com/view?r=eyJrIjoiMzE0OTc4ZDEtZTE0ZC00NWU1LWIyYmYtMDk1NDAxNmQyN2QyIiwidCI6IjA2ZDdlNTFiLTU4M2MtNDA4ZC05ZDY3LTQyNzI3YzcwM2NlNCIsImMiOjR9" TargetMode="External"/><Relationship Id="rId5" Type="http://schemas.openxmlformats.org/officeDocument/2006/relationships/image" Target="../media/image51.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jpeg"/><Relationship Id="rId18" Type="http://schemas.openxmlformats.org/officeDocument/2006/relationships/image" Target="../media/image16.png"/><Relationship Id="rId3" Type="http://schemas.openxmlformats.org/officeDocument/2006/relationships/image" Target="../media/image5.png"/><Relationship Id="rId7" Type="http://schemas.openxmlformats.org/officeDocument/2006/relationships/image" Target="../media/image8.svg"/><Relationship Id="rId12" Type="http://schemas.openxmlformats.org/officeDocument/2006/relationships/image" Target="../media/image13.png"/><Relationship Id="rId17" Type="http://schemas.openxmlformats.org/officeDocument/2006/relationships/customXml" Target="../ink/ink1.xml"/><Relationship Id="rId2" Type="http://schemas.openxmlformats.org/officeDocument/2006/relationships/notesSlide" Target="../notesSlides/notesSlide1.xml"/><Relationship Id="rId16" Type="http://schemas.openxmlformats.org/officeDocument/2006/relationships/image" Target="../media/image4.jpeg"/><Relationship Id="rId1" Type="http://schemas.openxmlformats.org/officeDocument/2006/relationships/slideLayout" Target="../slideLayouts/slideLayout5.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jpeg"/><Relationship Id="rId15" Type="http://schemas.openxmlformats.org/officeDocument/2006/relationships/image" Target="../media/image3.png"/><Relationship Id="rId10" Type="http://schemas.openxmlformats.org/officeDocument/2006/relationships/image" Target="../media/image11.png"/><Relationship Id="rId4" Type="http://schemas.openxmlformats.org/officeDocument/2006/relationships/chart" Target="../charts/chart1.xml"/><Relationship Id="rId9" Type="http://schemas.openxmlformats.org/officeDocument/2006/relationships/image" Target="../media/image10.svg"/><Relationship Id="rId1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customXml" Target="../ink/ink3.xml"/><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6.png"/><Relationship Id="rId7"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31.png"/><Relationship Id="rId10" Type="http://schemas.openxmlformats.org/officeDocument/2006/relationships/image" Target="../media/image34.svg"/><Relationship Id="rId4" Type="http://schemas.openxmlformats.org/officeDocument/2006/relationships/image" Target="../media/image30.png"/><Relationship Id="rId9" Type="http://schemas.openxmlformats.org/officeDocument/2006/relationships/image" Target="../media/image33.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5.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37.png"/><Relationship Id="rId10" Type="http://schemas.openxmlformats.org/officeDocument/2006/relationships/image" Target="../media/image39.svg"/><Relationship Id="rId4" Type="http://schemas.openxmlformats.org/officeDocument/2006/relationships/image" Target="../media/image36.png"/><Relationship Id="rId9"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large body of water with a city in the background&#10;&#10;Description automatically generated">
            <a:extLst>
              <a:ext uri="{FF2B5EF4-FFF2-40B4-BE49-F238E27FC236}">
                <a16:creationId xmlns:a16="http://schemas.microsoft.com/office/drawing/2014/main" id="{37EB0C04-08BF-4099-ADB4-B3688A222218}"/>
              </a:ext>
            </a:extLst>
          </p:cNvPr>
          <p:cNvPicPr>
            <a:picLocks noChangeAspect="1"/>
          </p:cNvPicPr>
          <p:nvPr/>
        </p:nvPicPr>
        <p:blipFill>
          <a:blip r:embed="rId2">
            <a:grayscl/>
            <a:alphaModFix amt="50000"/>
          </a:blip>
          <a:stretch>
            <a:fillRect/>
          </a:stretch>
        </p:blipFill>
        <p:spPr>
          <a:xfrm>
            <a:off x="0" y="0"/>
            <a:ext cx="12192000" cy="4764424"/>
          </a:xfrm>
          <a:prstGeom prst="rect">
            <a:avLst/>
          </a:prstGeom>
        </p:spPr>
      </p:pic>
      <p:sp>
        <p:nvSpPr>
          <p:cNvPr id="8" name="Title 1">
            <a:extLst>
              <a:ext uri="{FF2B5EF4-FFF2-40B4-BE49-F238E27FC236}">
                <a16:creationId xmlns:a16="http://schemas.microsoft.com/office/drawing/2014/main" id="{AD351160-C03C-4A52-98D2-D60994922401}"/>
              </a:ext>
            </a:extLst>
          </p:cNvPr>
          <p:cNvSpPr txBox="1">
            <a:spLocks/>
          </p:cNvSpPr>
          <p:nvPr/>
        </p:nvSpPr>
        <p:spPr>
          <a:xfrm>
            <a:off x="10073975" y="4369501"/>
            <a:ext cx="2002273" cy="423369"/>
          </a:xfrm>
          <a:prstGeom prst="rect">
            <a:avLst/>
          </a:prstGeom>
        </p:spPr>
        <p:txBody>
          <a:bodyPr vert="horz" lIns="0" tIns="0" rIns="0" bIns="0" rtlCol="0" anchor="t" anchorCtr="0">
            <a:noAutofit/>
          </a:bodyPr>
          <a:lstStyle>
            <a:lvl1pPr marL="0" indent="0" algn="l" defTabSz="914377" rtl="0" eaLnBrk="1" latinLnBrk="0" hangingPunct="1">
              <a:lnSpc>
                <a:spcPct val="70000"/>
              </a:lnSpc>
              <a:spcBef>
                <a:spcPct val="0"/>
              </a:spcBef>
              <a:buNone/>
              <a:defRPr sz="6000" b="0" kern="1200" cap="none" baseline="0">
                <a:solidFill>
                  <a:schemeClr val="tx1"/>
                </a:solidFill>
                <a:latin typeface="+mj-lt"/>
                <a:ea typeface="+mj-ea"/>
                <a:cs typeface="+mj-cs"/>
              </a:defRPr>
            </a:lvl1pPr>
          </a:lstStyle>
          <a:p>
            <a:pPr algn="ctr"/>
            <a:r>
              <a:rPr lang="en-US" sz="2000" dirty="0">
                <a:solidFill>
                  <a:schemeClr val="bg1"/>
                </a:solidFill>
              </a:rPr>
              <a:t>Apr 30</a:t>
            </a:r>
            <a:r>
              <a:rPr lang="en-US" sz="2000" baseline="30000" dirty="0">
                <a:solidFill>
                  <a:schemeClr val="bg1"/>
                </a:solidFill>
              </a:rPr>
              <a:t>th</a:t>
            </a:r>
            <a:r>
              <a:rPr lang="en-US" sz="2000" dirty="0">
                <a:solidFill>
                  <a:schemeClr val="bg1"/>
                </a:solidFill>
              </a:rPr>
              <a:t>, 2018</a:t>
            </a:r>
          </a:p>
        </p:txBody>
      </p:sp>
      <p:pic>
        <p:nvPicPr>
          <p:cNvPr id="10242" name="Picture 2" descr="Resultado de imagen para airbnb logo">
            <a:extLst>
              <a:ext uri="{FF2B5EF4-FFF2-40B4-BE49-F238E27FC236}">
                <a16:creationId xmlns:a16="http://schemas.microsoft.com/office/drawing/2014/main" id="{22F45BEA-B2F6-429F-939D-A40925B0D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1492" y="5252104"/>
            <a:ext cx="3746761" cy="1170863"/>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Resultado de imagen para columbia university logo">
            <a:extLst>
              <a:ext uri="{FF2B5EF4-FFF2-40B4-BE49-F238E27FC236}">
                <a16:creationId xmlns:a16="http://schemas.microsoft.com/office/drawing/2014/main" id="{12CCC895-C3B0-4CCE-921F-E81FACB768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4866" y="4904085"/>
            <a:ext cx="5114925" cy="186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2656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68069C-01D6-42BA-932E-64F704EEC4EC}"/>
              </a:ext>
            </a:extLst>
          </p:cNvPr>
          <p:cNvSpPr>
            <a:spLocks noGrp="1"/>
          </p:cNvSpPr>
          <p:nvPr>
            <p:ph type="title"/>
          </p:nvPr>
        </p:nvSpPr>
        <p:spPr/>
        <p:txBody>
          <a:bodyPr/>
          <a:lstStyle/>
          <a:p>
            <a:r>
              <a:rPr lang="en-IN" dirty="0"/>
              <a:t>In summary, we analysed and built several models to       understand better the dynamics of </a:t>
            </a:r>
            <a:r>
              <a:rPr lang="en-IN" dirty="0" err="1"/>
              <a:t>AirBNB</a:t>
            </a:r>
            <a:r>
              <a:rPr lang="en-IN" dirty="0"/>
              <a:t> in NY</a:t>
            </a:r>
            <a:endParaRPr lang="en-US" dirty="0"/>
          </a:p>
        </p:txBody>
      </p:sp>
      <p:sp>
        <p:nvSpPr>
          <p:cNvPr id="11" name="Content Placeholder 10">
            <a:extLst>
              <a:ext uri="{FF2B5EF4-FFF2-40B4-BE49-F238E27FC236}">
                <a16:creationId xmlns:a16="http://schemas.microsoft.com/office/drawing/2014/main" id="{B7C76701-9EA9-4A08-9F41-527BA4DE55D2}"/>
              </a:ext>
            </a:extLst>
          </p:cNvPr>
          <p:cNvSpPr>
            <a:spLocks noGrp="1"/>
          </p:cNvSpPr>
          <p:nvPr>
            <p:ph sz="quarter" idx="23"/>
          </p:nvPr>
        </p:nvSpPr>
        <p:spPr/>
        <p:txBody>
          <a:bodyPr/>
          <a:lstStyle/>
          <a:p>
            <a:r>
              <a:rPr lang="en-IN" dirty="0"/>
              <a:t>We focused on the 3 closest neighbourhoods to Columbia University to offer an option to friends and family attending commencement</a:t>
            </a:r>
            <a:endParaRPr lang="en-US" dirty="0"/>
          </a:p>
        </p:txBody>
      </p:sp>
      <p:sp>
        <p:nvSpPr>
          <p:cNvPr id="48" name="Google Shape;161;p26">
            <a:extLst>
              <a:ext uri="{FF2B5EF4-FFF2-40B4-BE49-F238E27FC236}">
                <a16:creationId xmlns:a16="http://schemas.microsoft.com/office/drawing/2014/main" id="{46FFE8A2-86FE-41CE-8976-258AF4BC9895}"/>
              </a:ext>
            </a:extLst>
          </p:cNvPr>
          <p:cNvSpPr/>
          <p:nvPr/>
        </p:nvSpPr>
        <p:spPr>
          <a:xfrm>
            <a:off x="510140" y="2321629"/>
            <a:ext cx="1439421" cy="1813540"/>
          </a:xfrm>
          <a:custGeom>
            <a:avLst/>
            <a:gdLst/>
            <a:ahLst/>
            <a:cxnLst/>
            <a:rect l="l" t="t" r="r" b="b"/>
            <a:pathLst>
              <a:path w="21600" h="21528" extrusionOk="0">
                <a:moveTo>
                  <a:pt x="0" y="1068"/>
                </a:moveTo>
                <a:lnTo>
                  <a:pt x="0" y="18076"/>
                </a:lnTo>
                <a:cubicBezTo>
                  <a:pt x="13" y="18916"/>
                  <a:pt x="409" y="19724"/>
                  <a:pt x="1115" y="20351"/>
                </a:cubicBezTo>
                <a:cubicBezTo>
                  <a:pt x="1942" y="21085"/>
                  <a:pt x="3119" y="21511"/>
                  <a:pt x="4362" y="21526"/>
                </a:cubicBezTo>
                <a:lnTo>
                  <a:pt x="21600" y="21526"/>
                </a:lnTo>
                <a:cubicBezTo>
                  <a:pt x="20101" y="21570"/>
                  <a:pt x="18673" y="21020"/>
                  <a:pt x="17793" y="20059"/>
                </a:cubicBezTo>
                <a:cubicBezTo>
                  <a:pt x="17208" y="19420"/>
                  <a:pt x="16915" y="18644"/>
                  <a:pt x="16961" y="17856"/>
                </a:cubicBezTo>
                <a:lnTo>
                  <a:pt x="16961" y="1188"/>
                </a:lnTo>
                <a:cubicBezTo>
                  <a:pt x="16993" y="930"/>
                  <a:pt x="16906" y="672"/>
                  <a:pt x="16717" y="461"/>
                </a:cubicBezTo>
                <a:cubicBezTo>
                  <a:pt x="16432" y="144"/>
                  <a:pt x="15955" y="-30"/>
                  <a:pt x="15465" y="4"/>
                </a:cubicBezTo>
                <a:lnTo>
                  <a:pt x="1455" y="4"/>
                </a:lnTo>
                <a:cubicBezTo>
                  <a:pt x="1057" y="-11"/>
                  <a:pt x="671" y="109"/>
                  <a:pt x="393" y="333"/>
                </a:cubicBezTo>
                <a:cubicBezTo>
                  <a:pt x="149" y="530"/>
                  <a:pt x="9" y="793"/>
                  <a:pt x="0" y="1068"/>
                </a:cubicBezTo>
                <a:close/>
              </a:path>
            </a:pathLst>
          </a:custGeom>
          <a:solidFill>
            <a:srgbClr val="49A19C"/>
          </a:solidFill>
          <a:ln>
            <a:noFill/>
          </a:ln>
        </p:spPr>
        <p:txBody>
          <a:bodyPr spcFirstLastPara="1" wrap="square" lIns="25400" tIns="25400" rIns="25400" bIns="25400" anchor="ctr" anchorCtr="0">
            <a:noAutofit/>
          </a:bodyPr>
          <a:lstStyle/>
          <a:p>
            <a:pPr algn="ctr"/>
            <a:endParaRPr sz="1500" b="1">
              <a:solidFill>
                <a:srgbClr val="000000"/>
              </a:solidFill>
              <a:latin typeface="Helvetica Neue"/>
              <a:ea typeface="Helvetica Neue"/>
              <a:cs typeface="Helvetica Neue"/>
              <a:sym typeface="Helvetica Neue"/>
            </a:endParaRPr>
          </a:p>
        </p:txBody>
      </p:sp>
      <p:sp>
        <p:nvSpPr>
          <p:cNvPr id="49" name="Google Shape;163;p26">
            <a:extLst>
              <a:ext uri="{FF2B5EF4-FFF2-40B4-BE49-F238E27FC236}">
                <a16:creationId xmlns:a16="http://schemas.microsoft.com/office/drawing/2014/main" id="{941F7D09-6CF0-4B64-B66D-9952685DA95F}"/>
              </a:ext>
            </a:extLst>
          </p:cNvPr>
          <p:cNvSpPr txBox="1"/>
          <p:nvPr/>
        </p:nvSpPr>
        <p:spPr>
          <a:xfrm>
            <a:off x="635254" y="3311193"/>
            <a:ext cx="892133" cy="420832"/>
          </a:xfrm>
          <a:prstGeom prst="rect">
            <a:avLst/>
          </a:prstGeom>
          <a:noFill/>
          <a:ln>
            <a:noFill/>
          </a:ln>
        </p:spPr>
        <p:txBody>
          <a:bodyPr spcFirstLastPara="1" wrap="square" lIns="25400" tIns="25400" rIns="25400" bIns="25400" anchor="ctr" anchorCtr="0">
            <a:noAutofit/>
          </a:bodyPr>
          <a:lstStyle/>
          <a:p>
            <a:pPr algn="ctr">
              <a:lnSpc>
                <a:spcPct val="110000"/>
              </a:lnSpc>
              <a:buClr>
                <a:srgbClr val="FFFFFF"/>
              </a:buClr>
              <a:buSzPts val="2400"/>
            </a:pPr>
            <a:r>
              <a:rPr lang="en-US" sz="1200" b="1" dirty="0">
                <a:solidFill>
                  <a:srgbClr val="FFFFFF"/>
                </a:solidFill>
                <a:latin typeface="Arial"/>
                <a:ea typeface="Arial"/>
                <a:cs typeface="Arial"/>
                <a:sym typeface="Arial"/>
              </a:rPr>
              <a:t>Reviews</a:t>
            </a:r>
            <a:endParaRPr sz="900" dirty="0"/>
          </a:p>
        </p:txBody>
      </p:sp>
      <p:cxnSp>
        <p:nvCxnSpPr>
          <p:cNvPr id="50" name="Google Shape;164;p26">
            <a:extLst>
              <a:ext uri="{FF2B5EF4-FFF2-40B4-BE49-F238E27FC236}">
                <a16:creationId xmlns:a16="http://schemas.microsoft.com/office/drawing/2014/main" id="{B8F4A9B8-9BB7-4B8D-9650-BC68B09C7858}"/>
              </a:ext>
            </a:extLst>
          </p:cNvPr>
          <p:cNvCxnSpPr/>
          <p:nvPr/>
        </p:nvCxnSpPr>
        <p:spPr>
          <a:xfrm>
            <a:off x="981087" y="3204205"/>
            <a:ext cx="200466" cy="0"/>
          </a:xfrm>
          <a:prstGeom prst="straightConnector1">
            <a:avLst/>
          </a:prstGeom>
          <a:noFill/>
          <a:ln w="50800" cap="flat" cmpd="sng">
            <a:solidFill>
              <a:srgbClr val="FFFFFF"/>
            </a:solidFill>
            <a:prstDash val="solid"/>
            <a:miter lim="800000"/>
            <a:headEnd type="none" w="med" len="med"/>
            <a:tailEnd type="none" w="med" len="med"/>
          </a:ln>
        </p:spPr>
      </p:cxnSp>
      <p:sp>
        <p:nvSpPr>
          <p:cNvPr id="51" name="Google Shape;165;p26">
            <a:extLst>
              <a:ext uri="{FF2B5EF4-FFF2-40B4-BE49-F238E27FC236}">
                <a16:creationId xmlns:a16="http://schemas.microsoft.com/office/drawing/2014/main" id="{A3C5C606-8DB5-4D8A-8E58-CD9F3B88EB67}"/>
              </a:ext>
            </a:extLst>
          </p:cNvPr>
          <p:cNvSpPr txBox="1"/>
          <p:nvPr/>
        </p:nvSpPr>
        <p:spPr>
          <a:xfrm>
            <a:off x="1883219" y="2607859"/>
            <a:ext cx="1926163" cy="1365762"/>
          </a:xfrm>
          <a:prstGeom prst="rect">
            <a:avLst/>
          </a:prstGeom>
          <a:noFill/>
          <a:ln>
            <a:noFill/>
          </a:ln>
        </p:spPr>
        <p:txBody>
          <a:bodyPr spcFirstLastPara="1" wrap="square" lIns="25400" tIns="25400" rIns="25400" bIns="25400" anchor="ctr" anchorCtr="0">
            <a:noAutofit/>
          </a:bodyPr>
          <a:lstStyle/>
          <a:p>
            <a:pPr marL="171450" indent="-171450">
              <a:lnSpc>
                <a:spcPct val="110000"/>
              </a:lnSpc>
              <a:buClr>
                <a:srgbClr val="393C41"/>
              </a:buClr>
              <a:buSzPct val="100000"/>
              <a:buFont typeface="Arial" panose="020B0604020202020204" pitchFamily="34" charset="0"/>
              <a:buChar char="•"/>
            </a:pPr>
            <a:r>
              <a:rPr lang="en-US" sz="1200" dirty="0">
                <a:solidFill>
                  <a:srgbClr val="393C41"/>
                </a:solidFill>
                <a:cs typeface="Arial"/>
                <a:sym typeface="Arial"/>
              </a:rPr>
              <a:t>The amount of reviews and its consistency is one of the few available features that can help with a decision </a:t>
            </a:r>
            <a:endParaRPr sz="1200" dirty="0">
              <a:solidFill>
                <a:srgbClr val="393C41"/>
              </a:solidFill>
              <a:cs typeface="Arial"/>
              <a:sym typeface="Arial"/>
            </a:endParaRPr>
          </a:p>
        </p:txBody>
      </p:sp>
      <p:sp>
        <p:nvSpPr>
          <p:cNvPr id="52" name="Google Shape;166;p26">
            <a:extLst>
              <a:ext uri="{FF2B5EF4-FFF2-40B4-BE49-F238E27FC236}">
                <a16:creationId xmlns:a16="http://schemas.microsoft.com/office/drawing/2014/main" id="{5ABB9653-11A2-40D3-A2E1-BA2FFE1D9E10}"/>
              </a:ext>
            </a:extLst>
          </p:cNvPr>
          <p:cNvSpPr/>
          <p:nvPr/>
        </p:nvSpPr>
        <p:spPr>
          <a:xfrm>
            <a:off x="514673" y="3895894"/>
            <a:ext cx="1398396" cy="240347"/>
          </a:xfrm>
          <a:custGeom>
            <a:avLst/>
            <a:gdLst/>
            <a:ahLst/>
            <a:cxnLst/>
            <a:rect l="l" t="t" r="r" b="b"/>
            <a:pathLst>
              <a:path w="21600" h="21600" extrusionOk="0">
                <a:moveTo>
                  <a:pt x="17479" y="0"/>
                </a:moveTo>
                <a:cubicBezTo>
                  <a:pt x="14637" y="4526"/>
                  <a:pt x="11703" y="6823"/>
                  <a:pt x="8756" y="6832"/>
                </a:cubicBezTo>
                <a:cubicBezTo>
                  <a:pt x="5798" y="6840"/>
                  <a:pt x="2853" y="4542"/>
                  <a:pt x="0" y="0"/>
                </a:cubicBezTo>
                <a:cubicBezTo>
                  <a:pt x="185" y="5217"/>
                  <a:pt x="631" y="10000"/>
                  <a:pt x="1282" y="13747"/>
                </a:cubicBezTo>
                <a:cubicBezTo>
                  <a:pt x="2109" y="18511"/>
                  <a:pt x="3212" y="21311"/>
                  <a:pt x="4375" y="21600"/>
                </a:cubicBezTo>
                <a:lnTo>
                  <a:pt x="21600" y="21600"/>
                </a:lnTo>
                <a:cubicBezTo>
                  <a:pt x="20398" y="20918"/>
                  <a:pt x="19288" y="17558"/>
                  <a:pt x="18501" y="12222"/>
                </a:cubicBezTo>
                <a:cubicBezTo>
                  <a:pt x="17986" y="8725"/>
                  <a:pt x="17634" y="4517"/>
                  <a:pt x="17479" y="0"/>
                </a:cubicBezTo>
                <a:close/>
              </a:path>
            </a:pathLst>
          </a:custGeom>
          <a:solidFill>
            <a:srgbClr val="000000">
              <a:alpha val="3921"/>
            </a:srgbClr>
          </a:solidFill>
          <a:ln>
            <a:noFill/>
          </a:ln>
        </p:spPr>
        <p:txBody>
          <a:bodyPr spcFirstLastPara="1" wrap="square" lIns="25400" tIns="25400" rIns="25400" bIns="25400" anchor="ctr" anchorCtr="0">
            <a:noAutofit/>
          </a:bodyPr>
          <a:lstStyle/>
          <a:p>
            <a:pPr algn="ctr"/>
            <a:endParaRPr sz="1500" b="1">
              <a:solidFill>
                <a:srgbClr val="000000"/>
              </a:solidFill>
              <a:latin typeface="Helvetica Neue"/>
              <a:ea typeface="Helvetica Neue"/>
              <a:cs typeface="Helvetica Neue"/>
              <a:sym typeface="Helvetica Neue"/>
            </a:endParaRPr>
          </a:p>
        </p:txBody>
      </p:sp>
      <p:sp>
        <p:nvSpPr>
          <p:cNvPr id="53" name="Google Shape;167;p26">
            <a:extLst>
              <a:ext uri="{FF2B5EF4-FFF2-40B4-BE49-F238E27FC236}">
                <a16:creationId xmlns:a16="http://schemas.microsoft.com/office/drawing/2014/main" id="{F2E4538A-8129-478F-A8C5-F94D31586B6B}"/>
              </a:ext>
            </a:extLst>
          </p:cNvPr>
          <p:cNvSpPr/>
          <p:nvPr/>
        </p:nvSpPr>
        <p:spPr>
          <a:xfrm>
            <a:off x="543265" y="2348633"/>
            <a:ext cx="1065081" cy="107406"/>
          </a:xfrm>
          <a:prstGeom prst="roundRect">
            <a:avLst>
              <a:gd name="adj" fmla="val 10800"/>
            </a:avLst>
          </a:prstGeom>
          <a:solidFill>
            <a:srgbClr val="49A19C"/>
          </a:solidFill>
          <a:ln>
            <a:noFill/>
          </a:ln>
        </p:spPr>
        <p:txBody>
          <a:bodyPr spcFirstLastPara="1" wrap="square" lIns="25400" tIns="25400" rIns="25400" bIns="25400" anchor="ctr" anchorCtr="0">
            <a:noAutofit/>
          </a:bodyPr>
          <a:lstStyle/>
          <a:p>
            <a:pPr algn="ctr"/>
            <a:endParaRPr sz="1500" b="1">
              <a:solidFill>
                <a:srgbClr val="000000"/>
              </a:solidFill>
              <a:latin typeface="Helvetica Neue"/>
              <a:ea typeface="Helvetica Neue"/>
              <a:cs typeface="Helvetica Neue"/>
              <a:sym typeface="Helvetica Neue"/>
            </a:endParaRPr>
          </a:p>
        </p:txBody>
      </p:sp>
      <p:sp>
        <p:nvSpPr>
          <p:cNvPr id="54" name="Google Shape;172;p26">
            <a:extLst>
              <a:ext uri="{FF2B5EF4-FFF2-40B4-BE49-F238E27FC236}">
                <a16:creationId xmlns:a16="http://schemas.microsoft.com/office/drawing/2014/main" id="{A7B4BAA2-8138-41D8-BBF0-787320AA70E5}"/>
              </a:ext>
            </a:extLst>
          </p:cNvPr>
          <p:cNvSpPr/>
          <p:nvPr/>
        </p:nvSpPr>
        <p:spPr>
          <a:xfrm>
            <a:off x="510140" y="4357304"/>
            <a:ext cx="1439421" cy="1813541"/>
          </a:xfrm>
          <a:custGeom>
            <a:avLst/>
            <a:gdLst/>
            <a:ahLst/>
            <a:cxnLst/>
            <a:rect l="l" t="t" r="r" b="b"/>
            <a:pathLst>
              <a:path w="21600" h="21528" extrusionOk="0">
                <a:moveTo>
                  <a:pt x="0" y="1068"/>
                </a:moveTo>
                <a:lnTo>
                  <a:pt x="0" y="18076"/>
                </a:lnTo>
                <a:cubicBezTo>
                  <a:pt x="13" y="18916"/>
                  <a:pt x="409" y="19724"/>
                  <a:pt x="1115" y="20351"/>
                </a:cubicBezTo>
                <a:cubicBezTo>
                  <a:pt x="1942" y="21085"/>
                  <a:pt x="3119" y="21511"/>
                  <a:pt x="4362" y="21526"/>
                </a:cubicBezTo>
                <a:lnTo>
                  <a:pt x="21600" y="21526"/>
                </a:lnTo>
                <a:cubicBezTo>
                  <a:pt x="20101" y="21570"/>
                  <a:pt x="18673" y="21020"/>
                  <a:pt x="17793" y="20059"/>
                </a:cubicBezTo>
                <a:cubicBezTo>
                  <a:pt x="17208" y="19420"/>
                  <a:pt x="16915" y="18644"/>
                  <a:pt x="16961" y="17856"/>
                </a:cubicBezTo>
                <a:lnTo>
                  <a:pt x="16961" y="1188"/>
                </a:lnTo>
                <a:cubicBezTo>
                  <a:pt x="16993" y="930"/>
                  <a:pt x="16906" y="672"/>
                  <a:pt x="16717" y="461"/>
                </a:cubicBezTo>
                <a:cubicBezTo>
                  <a:pt x="16432" y="144"/>
                  <a:pt x="15955" y="-30"/>
                  <a:pt x="15465" y="4"/>
                </a:cubicBezTo>
                <a:lnTo>
                  <a:pt x="1455" y="4"/>
                </a:lnTo>
                <a:cubicBezTo>
                  <a:pt x="1057" y="-11"/>
                  <a:pt x="671" y="109"/>
                  <a:pt x="393" y="333"/>
                </a:cubicBezTo>
                <a:cubicBezTo>
                  <a:pt x="149" y="530"/>
                  <a:pt x="9" y="793"/>
                  <a:pt x="0" y="1068"/>
                </a:cubicBezTo>
                <a:close/>
              </a:path>
            </a:pathLst>
          </a:custGeom>
          <a:solidFill>
            <a:srgbClr val="448EA9"/>
          </a:solidFill>
          <a:ln>
            <a:noFill/>
          </a:ln>
        </p:spPr>
        <p:txBody>
          <a:bodyPr spcFirstLastPara="1" wrap="square" lIns="25400" tIns="25400" rIns="25400" bIns="25400" anchor="ctr" anchorCtr="0">
            <a:noAutofit/>
          </a:bodyPr>
          <a:lstStyle/>
          <a:p>
            <a:pPr algn="ctr"/>
            <a:endParaRPr sz="1500" b="1">
              <a:solidFill>
                <a:srgbClr val="000000"/>
              </a:solidFill>
              <a:latin typeface="Helvetica Neue"/>
              <a:ea typeface="Helvetica Neue"/>
              <a:cs typeface="Helvetica Neue"/>
              <a:sym typeface="Helvetica Neue"/>
            </a:endParaRPr>
          </a:p>
        </p:txBody>
      </p:sp>
      <p:sp>
        <p:nvSpPr>
          <p:cNvPr id="55" name="Google Shape;174;p26">
            <a:extLst>
              <a:ext uri="{FF2B5EF4-FFF2-40B4-BE49-F238E27FC236}">
                <a16:creationId xmlns:a16="http://schemas.microsoft.com/office/drawing/2014/main" id="{438A1A87-8EFA-4036-BA1E-FB0FDF3B5B99}"/>
              </a:ext>
            </a:extLst>
          </p:cNvPr>
          <p:cNvSpPr txBox="1"/>
          <p:nvPr/>
        </p:nvSpPr>
        <p:spPr>
          <a:xfrm>
            <a:off x="664329" y="5443617"/>
            <a:ext cx="833983" cy="227335"/>
          </a:xfrm>
          <a:prstGeom prst="rect">
            <a:avLst/>
          </a:prstGeom>
          <a:noFill/>
          <a:ln>
            <a:noFill/>
          </a:ln>
        </p:spPr>
        <p:txBody>
          <a:bodyPr spcFirstLastPara="1" wrap="square" lIns="25400" tIns="25400" rIns="25400" bIns="25400" anchor="ctr" anchorCtr="0">
            <a:noAutofit/>
          </a:bodyPr>
          <a:lstStyle/>
          <a:p>
            <a:pPr algn="ctr">
              <a:lnSpc>
                <a:spcPct val="110000"/>
              </a:lnSpc>
              <a:buClr>
                <a:srgbClr val="FFFFFF"/>
              </a:buClr>
              <a:buSzPts val="2400"/>
            </a:pPr>
            <a:r>
              <a:rPr lang="en-US" sz="1200" b="1" dirty="0">
                <a:solidFill>
                  <a:srgbClr val="FFFFFF"/>
                </a:solidFill>
                <a:latin typeface="Arial"/>
                <a:ea typeface="Arial"/>
                <a:cs typeface="Arial"/>
                <a:sym typeface="Arial"/>
              </a:rPr>
              <a:t>Price</a:t>
            </a:r>
            <a:endParaRPr sz="900" dirty="0"/>
          </a:p>
        </p:txBody>
      </p:sp>
      <p:sp>
        <p:nvSpPr>
          <p:cNvPr id="56" name="Google Shape;176;p26">
            <a:extLst>
              <a:ext uri="{FF2B5EF4-FFF2-40B4-BE49-F238E27FC236}">
                <a16:creationId xmlns:a16="http://schemas.microsoft.com/office/drawing/2014/main" id="{F6B2589E-13CB-4009-BAC6-1F36C3576151}"/>
              </a:ext>
            </a:extLst>
          </p:cNvPr>
          <p:cNvSpPr txBox="1"/>
          <p:nvPr/>
        </p:nvSpPr>
        <p:spPr>
          <a:xfrm>
            <a:off x="1886883" y="4605809"/>
            <a:ext cx="1876158" cy="1194822"/>
          </a:xfrm>
          <a:prstGeom prst="rect">
            <a:avLst/>
          </a:prstGeom>
          <a:noFill/>
          <a:ln>
            <a:noFill/>
          </a:ln>
        </p:spPr>
        <p:txBody>
          <a:bodyPr spcFirstLastPara="1" wrap="square" lIns="25400" tIns="25400" rIns="25400" bIns="25400" anchor="ctr" anchorCtr="0">
            <a:noAutofit/>
          </a:bodyPr>
          <a:lstStyle/>
          <a:p>
            <a:pPr marL="171450" indent="-171450">
              <a:lnSpc>
                <a:spcPct val="110000"/>
              </a:lnSpc>
              <a:buClr>
                <a:srgbClr val="393C41"/>
              </a:buClr>
              <a:buSzPct val="100000"/>
              <a:buFont typeface="Arial" panose="020B0604020202020204" pitchFamily="34" charset="0"/>
              <a:buChar char="•"/>
            </a:pPr>
            <a:r>
              <a:rPr lang="en-US" sz="1200" dirty="0">
                <a:solidFill>
                  <a:srgbClr val="393C41"/>
                </a:solidFill>
                <a:ea typeface="Arial"/>
                <a:cs typeface="Arial"/>
                <a:sym typeface="Arial"/>
              </a:rPr>
              <a:t>Price depends on the facilities and the services offered and not on reviews or location in this particular case </a:t>
            </a:r>
            <a:endParaRPr sz="900" dirty="0"/>
          </a:p>
        </p:txBody>
      </p:sp>
      <p:sp>
        <p:nvSpPr>
          <p:cNvPr id="57" name="Google Shape;177;p26">
            <a:extLst>
              <a:ext uri="{FF2B5EF4-FFF2-40B4-BE49-F238E27FC236}">
                <a16:creationId xmlns:a16="http://schemas.microsoft.com/office/drawing/2014/main" id="{523AC070-B09D-4E6E-877E-E74A0799D8A5}"/>
              </a:ext>
            </a:extLst>
          </p:cNvPr>
          <p:cNvSpPr txBox="1"/>
          <p:nvPr/>
        </p:nvSpPr>
        <p:spPr>
          <a:xfrm>
            <a:off x="2007711" y="5532273"/>
            <a:ext cx="1909823" cy="227335"/>
          </a:xfrm>
          <a:prstGeom prst="rect">
            <a:avLst/>
          </a:prstGeom>
          <a:noFill/>
          <a:ln>
            <a:noFill/>
          </a:ln>
        </p:spPr>
        <p:txBody>
          <a:bodyPr spcFirstLastPara="1" wrap="square" lIns="25400" tIns="25400" rIns="25400" bIns="25400" anchor="ctr" anchorCtr="0">
            <a:noAutofit/>
          </a:bodyPr>
          <a:lstStyle/>
          <a:p>
            <a:pPr algn="ctr"/>
            <a:endParaRPr sz="1500" b="1">
              <a:solidFill>
                <a:srgbClr val="000000"/>
              </a:solidFill>
              <a:latin typeface="Helvetica Neue"/>
              <a:ea typeface="Helvetica Neue"/>
              <a:cs typeface="Helvetica Neue"/>
              <a:sym typeface="Helvetica Neue"/>
            </a:endParaRPr>
          </a:p>
        </p:txBody>
      </p:sp>
      <p:sp>
        <p:nvSpPr>
          <p:cNvPr id="58" name="Google Shape;178;p26">
            <a:extLst>
              <a:ext uri="{FF2B5EF4-FFF2-40B4-BE49-F238E27FC236}">
                <a16:creationId xmlns:a16="http://schemas.microsoft.com/office/drawing/2014/main" id="{3840B0DF-185C-4962-A662-4C660FDEF53D}"/>
              </a:ext>
            </a:extLst>
          </p:cNvPr>
          <p:cNvSpPr/>
          <p:nvPr/>
        </p:nvSpPr>
        <p:spPr>
          <a:xfrm>
            <a:off x="514673" y="5931570"/>
            <a:ext cx="1398396" cy="240347"/>
          </a:xfrm>
          <a:custGeom>
            <a:avLst/>
            <a:gdLst/>
            <a:ahLst/>
            <a:cxnLst/>
            <a:rect l="l" t="t" r="r" b="b"/>
            <a:pathLst>
              <a:path w="21600" h="21600" extrusionOk="0">
                <a:moveTo>
                  <a:pt x="17479" y="0"/>
                </a:moveTo>
                <a:cubicBezTo>
                  <a:pt x="14637" y="4526"/>
                  <a:pt x="11703" y="6823"/>
                  <a:pt x="8756" y="6832"/>
                </a:cubicBezTo>
                <a:cubicBezTo>
                  <a:pt x="5798" y="6840"/>
                  <a:pt x="2853" y="4542"/>
                  <a:pt x="0" y="0"/>
                </a:cubicBezTo>
                <a:cubicBezTo>
                  <a:pt x="185" y="5217"/>
                  <a:pt x="631" y="10000"/>
                  <a:pt x="1282" y="13747"/>
                </a:cubicBezTo>
                <a:cubicBezTo>
                  <a:pt x="2109" y="18511"/>
                  <a:pt x="3212" y="21311"/>
                  <a:pt x="4375" y="21600"/>
                </a:cubicBezTo>
                <a:lnTo>
                  <a:pt x="21600" y="21600"/>
                </a:lnTo>
                <a:cubicBezTo>
                  <a:pt x="20398" y="20918"/>
                  <a:pt x="19288" y="17558"/>
                  <a:pt x="18501" y="12222"/>
                </a:cubicBezTo>
                <a:cubicBezTo>
                  <a:pt x="17986" y="8725"/>
                  <a:pt x="17634" y="4517"/>
                  <a:pt x="17479" y="0"/>
                </a:cubicBezTo>
                <a:close/>
              </a:path>
            </a:pathLst>
          </a:custGeom>
          <a:solidFill>
            <a:srgbClr val="000000">
              <a:alpha val="3921"/>
            </a:srgbClr>
          </a:solidFill>
          <a:ln>
            <a:noFill/>
          </a:ln>
        </p:spPr>
        <p:txBody>
          <a:bodyPr spcFirstLastPara="1" wrap="square" lIns="25400" tIns="25400" rIns="25400" bIns="25400" anchor="ctr" anchorCtr="0">
            <a:noAutofit/>
          </a:bodyPr>
          <a:lstStyle/>
          <a:p>
            <a:pPr algn="ctr"/>
            <a:endParaRPr sz="1500" b="1">
              <a:solidFill>
                <a:srgbClr val="000000"/>
              </a:solidFill>
              <a:latin typeface="Helvetica Neue"/>
              <a:ea typeface="Helvetica Neue"/>
              <a:cs typeface="Helvetica Neue"/>
              <a:sym typeface="Helvetica Neue"/>
            </a:endParaRPr>
          </a:p>
        </p:txBody>
      </p:sp>
      <p:sp>
        <p:nvSpPr>
          <p:cNvPr id="59" name="Google Shape;179;p26">
            <a:extLst>
              <a:ext uri="{FF2B5EF4-FFF2-40B4-BE49-F238E27FC236}">
                <a16:creationId xmlns:a16="http://schemas.microsoft.com/office/drawing/2014/main" id="{2FD87FD3-3570-43F8-BEBE-9D02C4B4E8A1}"/>
              </a:ext>
            </a:extLst>
          </p:cNvPr>
          <p:cNvSpPr/>
          <p:nvPr/>
        </p:nvSpPr>
        <p:spPr>
          <a:xfrm>
            <a:off x="543265" y="4384308"/>
            <a:ext cx="1065081" cy="107406"/>
          </a:xfrm>
          <a:prstGeom prst="roundRect">
            <a:avLst>
              <a:gd name="adj" fmla="val 10800"/>
            </a:avLst>
          </a:prstGeom>
          <a:solidFill>
            <a:srgbClr val="448EA9"/>
          </a:solidFill>
          <a:ln>
            <a:noFill/>
          </a:ln>
        </p:spPr>
        <p:txBody>
          <a:bodyPr spcFirstLastPara="1" wrap="square" lIns="25400" tIns="25400" rIns="25400" bIns="25400" anchor="ctr" anchorCtr="0">
            <a:noAutofit/>
          </a:bodyPr>
          <a:lstStyle/>
          <a:p>
            <a:pPr algn="ctr"/>
            <a:endParaRPr sz="1500" b="1">
              <a:solidFill>
                <a:srgbClr val="000000"/>
              </a:solidFill>
              <a:latin typeface="Helvetica Neue"/>
              <a:ea typeface="Helvetica Neue"/>
              <a:cs typeface="Helvetica Neue"/>
              <a:sym typeface="Helvetica Neue"/>
            </a:endParaRPr>
          </a:p>
        </p:txBody>
      </p:sp>
      <p:sp>
        <p:nvSpPr>
          <p:cNvPr id="60" name="Google Shape;184;p26">
            <a:extLst>
              <a:ext uri="{FF2B5EF4-FFF2-40B4-BE49-F238E27FC236}">
                <a16:creationId xmlns:a16="http://schemas.microsoft.com/office/drawing/2014/main" id="{DEB7F5B0-C6BF-401C-A760-C3CCB2B81318}"/>
              </a:ext>
            </a:extLst>
          </p:cNvPr>
          <p:cNvSpPr/>
          <p:nvPr/>
        </p:nvSpPr>
        <p:spPr>
          <a:xfrm>
            <a:off x="4250752" y="2323190"/>
            <a:ext cx="1439422" cy="1813540"/>
          </a:xfrm>
          <a:custGeom>
            <a:avLst/>
            <a:gdLst/>
            <a:ahLst/>
            <a:cxnLst/>
            <a:rect l="l" t="t" r="r" b="b"/>
            <a:pathLst>
              <a:path w="21600" h="21528" extrusionOk="0">
                <a:moveTo>
                  <a:pt x="0" y="1068"/>
                </a:moveTo>
                <a:lnTo>
                  <a:pt x="0" y="18076"/>
                </a:lnTo>
                <a:cubicBezTo>
                  <a:pt x="13" y="18916"/>
                  <a:pt x="409" y="19724"/>
                  <a:pt x="1115" y="20351"/>
                </a:cubicBezTo>
                <a:cubicBezTo>
                  <a:pt x="1942" y="21085"/>
                  <a:pt x="3119" y="21511"/>
                  <a:pt x="4362" y="21526"/>
                </a:cubicBezTo>
                <a:lnTo>
                  <a:pt x="21600" y="21526"/>
                </a:lnTo>
                <a:cubicBezTo>
                  <a:pt x="20101" y="21570"/>
                  <a:pt x="18673" y="21020"/>
                  <a:pt x="17793" y="20059"/>
                </a:cubicBezTo>
                <a:cubicBezTo>
                  <a:pt x="17208" y="19420"/>
                  <a:pt x="16915" y="18644"/>
                  <a:pt x="16961" y="17856"/>
                </a:cubicBezTo>
                <a:lnTo>
                  <a:pt x="16961" y="1188"/>
                </a:lnTo>
                <a:cubicBezTo>
                  <a:pt x="16993" y="930"/>
                  <a:pt x="16906" y="672"/>
                  <a:pt x="16717" y="461"/>
                </a:cubicBezTo>
                <a:cubicBezTo>
                  <a:pt x="16432" y="144"/>
                  <a:pt x="15955" y="-30"/>
                  <a:pt x="15465" y="4"/>
                </a:cubicBezTo>
                <a:lnTo>
                  <a:pt x="1455" y="4"/>
                </a:lnTo>
                <a:cubicBezTo>
                  <a:pt x="1057" y="-11"/>
                  <a:pt x="671" y="109"/>
                  <a:pt x="393" y="333"/>
                </a:cubicBezTo>
                <a:cubicBezTo>
                  <a:pt x="149" y="530"/>
                  <a:pt x="9" y="793"/>
                  <a:pt x="0" y="1068"/>
                </a:cubicBezTo>
                <a:close/>
              </a:path>
            </a:pathLst>
          </a:custGeom>
          <a:solidFill>
            <a:srgbClr val="5074A7"/>
          </a:solidFill>
          <a:ln>
            <a:noFill/>
          </a:ln>
        </p:spPr>
        <p:txBody>
          <a:bodyPr spcFirstLastPara="1" wrap="square" lIns="25400" tIns="25400" rIns="25400" bIns="25400" anchor="ctr" anchorCtr="0">
            <a:noAutofit/>
          </a:bodyPr>
          <a:lstStyle/>
          <a:p>
            <a:pPr algn="ctr"/>
            <a:endParaRPr sz="1500" b="1">
              <a:solidFill>
                <a:srgbClr val="000000"/>
              </a:solidFill>
              <a:latin typeface="Helvetica Neue"/>
              <a:ea typeface="Helvetica Neue"/>
              <a:cs typeface="Helvetica Neue"/>
              <a:sym typeface="Helvetica Neue"/>
            </a:endParaRPr>
          </a:p>
        </p:txBody>
      </p:sp>
      <p:sp>
        <p:nvSpPr>
          <p:cNvPr id="61" name="Google Shape;186;p26">
            <a:extLst>
              <a:ext uri="{FF2B5EF4-FFF2-40B4-BE49-F238E27FC236}">
                <a16:creationId xmlns:a16="http://schemas.microsoft.com/office/drawing/2014/main" id="{47BE127C-6A4D-461F-A27F-7380D5611DEC}"/>
              </a:ext>
            </a:extLst>
          </p:cNvPr>
          <p:cNvSpPr txBox="1"/>
          <p:nvPr/>
        </p:nvSpPr>
        <p:spPr>
          <a:xfrm>
            <a:off x="4403859" y="3312754"/>
            <a:ext cx="833983" cy="420832"/>
          </a:xfrm>
          <a:prstGeom prst="rect">
            <a:avLst/>
          </a:prstGeom>
          <a:noFill/>
          <a:ln>
            <a:noFill/>
          </a:ln>
        </p:spPr>
        <p:txBody>
          <a:bodyPr spcFirstLastPara="1" wrap="square" lIns="25400" tIns="25400" rIns="25400" bIns="25400" anchor="ctr" anchorCtr="0">
            <a:noAutofit/>
          </a:bodyPr>
          <a:lstStyle/>
          <a:p>
            <a:pPr algn="ctr">
              <a:lnSpc>
                <a:spcPct val="110000"/>
              </a:lnSpc>
              <a:buClr>
                <a:srgbClr val="FFFFFF"/>
              </a:buClr>
              <a:buSzPts val="2400"/>
            </a:pPr>
            <a:r>
              <a:rPr lang="en-US" sz="1200" b="1">
                <a:solidFill>
                  <a:srgbClr val="FFFFFF"/>
                </a:solidFill>
                <a:latin typeface="Arial"/>
                <a:ea typeface="Arial"/>
                <a:cs typeface="Arial"/>
                <a:sym typeface="Arial"/>
              </a:rPr>
              <a:t>Sentiment Analysis</a:t>
            </a:r>
            <a:endParaRPr sz="900"/>
          </a:p>
        </p:txBody>
      </p:sp>
      <p:cxnSp>
        <p:nvCxnSpPr>
          <p:cNvPr id="62" name="Google Shape;187;p26">
            <a:extLst>
              <a:ext uri="{FF2B5EF4-FFF2-40B4-BE49-F238E27FC236}">
                <a16:creationId xmlns:a16="http://schemas.microsoft.com/office/drawing/2014/main" id="{1832B0FC-2E0B-48BF-8056-BC9B7F3CE84D}"/>
              </a:ext>
            </a:extLst>
          </p:cNvPr>
          <p:cNvCxnSpPr/>
          <p:nvPr/>
        </p:nvCxnSpPr>
        <p:spPr>
          <a:xfrm>
            <a:off x="4720618" y="3205766"/>
            <a:ext cx="200467" cy="0"/>
          </a:xfrm>
          <a:prstGeom prst="straightConnector1">
            <a:avLst/>
          </a:prstGeom>
          <a:noFill/>
          <a:ln w="50800" cap="flat" cmpd="sng">
            <a:solidFill>
              <a:srgbClr val="FFFFFF"/>
            </a:solidFill>
            <a:prstDash val="solid"/>
            <a:miter lim="800000"/>
            <a:headEnd type="none" w="med" len="med"/>
            <a:tailEnd type="none" w="med" len="med"/>
          </a:ln>
        </p:spPr>
      </p:cxnSp>
      <p:sp>
        <p:nvSpPr>
          <p:cNvPr id="63" name="Google Shape;188;p26">
            <a:extLst>
              <a:ext uri="{FF2B5EF4-FFF2-40B4-BE49-F238E27FC236}">
                <a16:creationId xmlns:a16="http://schemas.microsoft.com/office/drawing/2014/main" id="{5E2DAABD-425E-433C-8193-191E840B22FF}"/>
              </a:ext>
            </a:extLst>
          </p:cNvPr>
          <p:cNvSpPr txBox="1"/>
          <p:nvPr/>
        </p:nvSpPr>
        <p:spPr>
          <a:xfrm>
            <a:off x="5606195" y="2499832"/>
            <a:ext cx="2157396" cy="1581817"/>
          </a:xfrm>
          <a:prstGeom prst="rect">
            <a:avLst/>
          </a:prstGeom>
          <a:noFill/>
          <a:ln>
            <a:noFill/>
          </a:ln>
        </p:spPr>
        <p:txBody>
          <a:bodyPr spcFirstLastPara="1" wrap="square" lIns="25400" tIns="25400" rIns="25400" bIns="25400" anchor="ctr" anchorCtr="0">
            <a:noAutofit/>
          </a:bodyPr>
          <a:lstStyle/>
          <a:p>
            <a:pPr marL="171450" indent="-171450">
              <a:lnSpc>
                <a:spcPct val="110000"/>
              </a:lnSpc>
              <a:buClr>
                <a:srgbClr val="393C41"/>
              </a:buClr>
              <a:buSzPct val="100000"/>
              <a:buFont typeface="Arial" panose="020B0604020202020204" pitchFamily="34" charset="0"/>
              <a:buChar char="•"/>
            </a:pPr>
            <a:r>
              <a:rPr lang="en-US" sz="1200" dirty="0">
                <a:solidFill>
                  <a:srgbClr val="393C41"/>
                </a:solidFill>
                <a:latin typeface="Arial"/>
                <a:ea typeface="Arial"/>
                <a:cs typeface="Arial"/>
                <a:sym typeface="Arial"/>
              </a:rPr>
              <a:t>All 3 Target Neighborhoods share virtually the same perception based on the available reviews, therefore this is not a relevant decision maker in this particular situation</a:t>
            </a:r>
            <a:endParaRPr sz="900" dirty="0"/>
          </a:p>
          <a:p>
            <a:pPr marL="171450" indent="-171450" algn="ctr">
              <a:buSzPct val="100000"/>
              <a:buFont typeface="Arial" panose="020B0604020202020204" pitchFamily="34" charset="0"/>
              <a:buChar char="•"/>
            </a:pPr>
            <a:endParaRPr sz="1200" dirty="0">
              <a:solidFill>
                <a:srgbClr val="393C41"/>
              </a:solidFill>
              <a:latin typeface="Arial"/>
              <a:ea typeface="Arial"/>
              <a:cs typeface="Arial"/>
              <a:sym typeface="Arial"/>
            </a:endParaRPr>
          </a:p>
        </p:txBody>
      </p:sp>
      <p:sp>
        <p:nvSpPr>
          <p:cNvPr id="64" name="Google Shape;189;p26">
            <a:extLst>
              <a:ext uri="{FF2B5EF4-FFF2-40B4-BE49-F238E27FC236}">
                <a16:creationId xmlns:a16="http://schemas.microsoft.com/office/drawing/2014/main" id="{CBCA85C6-96C5-44FF-A4CA-4E9DCED99993}"/>
              </a:ext>
            </a:extLst>
          </p:cNvPr>
          <p:cNvSpPr/>
          <p:nvPr/>
        </p:nvSpPr>
        <p:spPr>
          <a:xfrm>
            <a:off x="4255285" y="3897455"/>
            <a:ext cx="1398396" cy="240347"/>
          </a:xfrm>
          <a:custGeom>
            <a:avLst/>
            <a:gdLst/>
            <a:ahLst/>
            <a:cxnLst/>
            <a:rect l="l" t="t" r="r" b="b"/>
            <a:pathLst>
              <a:path w="21600" h="21600" extrusionOk="0">
                <a:moveTo>
                  <a:pt x="17479" y="0"/>
                </a:moveTo>
                <a:cubicBezTo>
                  <a:pt x="14637" y="4526"/>
                  <a:pt x="11703" y="6823"/>
                  <a:pt x="8756" y="6832"/>
                </a:cubicBezTo>
                <a:cubicBezTo>
                  <a:pt x="5798" y="6840"/>
                  <a:pt x="2853" y="4542"/>
                  <a:pt x="0" y="0"/>
                </a:cubicBezTo>
                <a:cubicBezTo>
                  <a:pt x="185" y="5217"/>
                  <a:pt x="631" y="10000"/>
                  <a:pt x="1282" y="13747"/>
                </a:cubicBezTo>
                <a:cubicBezTo>
                  <a:pt x="2109" y="18511"/>
                  <a:pt x="3212" y="21311"/>
                  <a:pt x="4375" y="21600"/>
                </a:cubicBezTo>
                <a:lnTo>
                  <a:pt x="21600" y="21600"/>
                </a:lnTo>
                <a:cubicBezTo>
                  <a:pt x="20398" y="20918"/>
                  <a:pt x="19288" y="17558"/>
                  <a:pt x="18501" y="12222"/>
                </a:cubicBezTo>
                <a:cubicBezTo>
                  <a:pt x="17986" y="8725"/>
                  <a:pt x="17634" y="4517"/>
                  <a:pt x="17479" y="0"/>
                </a:cubicBezTo>
                <a:close/>
              </a:path>
            </a:pathLst>
          </a:custGeom>
          <a:solidFill>
            <a:srgbClr val="000000">
              <a:alpha val="3921"/>
            </a:srgbClr>
          </a:solidFill>
          <a:ln>
            <a:noFill/>
          </a:ln>
        </p:spPr>
        <p:txBody>
          <a:bodyPr spcFirstLastPara="1" wrap="square" lIns="25400" tIns="25400" rIns="25400" bIns="25400" anchor="ctr" anchorCtr="0">
            <a:noAutofit/>
          </a:bodyPr>
          <a:lstStyle/>
          <a:p>
            <a:pPr algn="ctr"/>
            <a:endParaRPr sz="1500" b="1">
              <a:solidFill>
                <a:srgbClr val="000000"/>
              </a:solidFill>
              <a:latin typeface="Helvetica Neue"/>
              <a:ea typeface="Helvetica Neue"/>
              <a:cs typeface="Helvetica Neue"/>
              <a:sym typeface="Helvetica Neue"/>
            </a:endParaRPr>
          </a:p>
        </p:txBody>
      </p:sp>
      <p:sp>
        <p:nvSpPr>
          <p:cNvPr id="65" name="Google Shape;190;p26">
            <a:extLst>
              <a:ext uri="{FF2B5EF4-FFF2-40B4-BE49-F238E27FC236}">
                <a16:creationId xmlns:a16="http://schemas.microsoft.com/office/drawing/2014/main" id="{ECC5A8B2-B9D0-4314-9E9D-A2386C5FF587}"/>
              </a:ext>
            </a:extLst>
          </p:cNvPr>
          <p:cNvSpPr/>
          <p:nvPr/>
        </p:nvSpPr>
        <p:spPr>
          <a:xfrm>
            <a:off x="4283877" y="2350194"/>
            <a:ext cx="1065081" cy="107406"/>
          </a:xfrm>
          <a:prstGeom prst="roundRect">
            <a:avLst>
              <a:gd name="adj" fmla="val 10800"/>
            </a:avLst>
          </a:prstGeom>
          <a:solidFill>
            <a:srgbClr val="5074A7"/>
          </a:solidFill>
          <a:ln>
            <a:noFill/>
          </a:ln>
        </p:spPr>
        <p:txBody>
          <a:bodyPr spcFirstLastPara="1" wrap="square" lIns="25400" tIns="25400" rIns="25400" bIns="25400" anchor="ctr" anchorCtr="0">
            <a:noAutofit/>
          </a:bodyPr>
          <a:lstStyle/>
          <a:p>
            <a:pPr algn="ctr"/>
            <a:endParaRPr sz="1500" b="1">
              <a:solidFill>
                <a:srgbClr val="000000"/>
              </a:solidFill>
              <a:latin typeface="Helvetica Neue"/>
              <a:ea typeface="Helvetica Neue"/>
              <a:cs typeface="Helvetica Neue"/>
              <a:sym typeface="Helvetica Neue"/>
            </a:endParaRPr>
          </a:p>
        </p:txBody>
      </p:sp>
      <p:sp>
        <p:nvSpPr>
          <p:cNvPr id="66" name="Google Shape;195;p26">
            <a:extLst>
              <a:ext uri="{FF2B5EF4-FFF2-40B4-BE49-F238E27FC236}">
                <a16:creationId xmlns:a16="http://schemas.microsoft.com/office/drawing/2014/main" id="{D0A12B60-E3B7-4DA7-908B-192587959D7C}"/>
              </a:ext>
            </a:extLst>
          </p:cNvPr>
          <p:cNvSpPr/>
          <p:nvPr/>
        </p:nvSpPr>
        <p:spPr>
          <a:xfrm>
            <a:off x="4250752" y="4358865"/>
            <a:ext cx="1439422" cy="1813541"/>
          </a:xfrm>
          <a:custGeom>
            <a:avLst/>
            <a:gdLst/>
            <a:ahLst/>
            <a:cxnLst/>
            <a:rect l="l" t="t" r="r" b="b"/>
            <a:pathLst>
              <a:path w="21600" h="21528" extrusionOk="0">
                <a:moveTo>
                  <a:pt x="0" y="1068"/>
                </a:moveTo>
                <a:lnTo>
                  <a:pt x="0" y="18076"/>
                </a:lnTo>
                <a:cubicBezTo>
                  <a:pt x="13" y="18916"/>
                  <a:pt x="409" y="19724"/>
                  <a:pt x="1115" y="20351"/>
                </a:cubicBezTo>
                <a:cubicBezTo>
                  <a:pt x="1942" y="21085"/>
                  <a:pt x="3119" y="21511"/>
                  <a:pt x="4362" y="21526"/>
                </a:cubicBezTo>
                <a:lnTo>
                  <a:pt x="21600" y="21526"/>
                </a:lnTo>
                <a:cubicBezTo>
                  <a:pt x="20101" y="21570"/>
                  <a:pt x="18673" y="21020"/>
                  <a:pt x="17793" y="20059"/>
                </a:cubicBezTo>
                <a:cubicBezTo>
                  <a:pt x="17208" y="19420"/>
                  <a:pt x="16915" y="18644"/>
                  <a:pt x="16961" y="17856"/>
                </a:cubicBezTo>
                <a:lnTo>
                  <a:pt x="16961" y="1188"/>
                </a:lnTo>
                <a:cubicBezTo>
                  <a:pt x="16993" y="930"/>
                  <a:pt x="16906" y="672"/>
                  <a:pt x="16717" y="461"/>
                </a:cubicBezTo>
                <a:cubicBezTo>
                  <a:pt x="16432" y="144"/>
                  <a:pt x="15955" y="-30"/>
                  <a:pt x="15465" y="4"/>
                </a:cubicBezTo>
                <a:lnTo>
                  <a:pt x="1455" y="4"/>
                </a:lnTo>
                <a:cubicBezTo>
                  <a:pt x="1057" y="-11"/>
                  <a:pt x="671" y="109"/>
                  <a:pt x="393" y="333"/>
                </a:cubicBezTo>
                <a:cubicBezTo>
                  <a:pt x="149" y="530"/>
                  <a:pt x="9" y="793"/>
                  <a:pt x="0" y="1068"/>
                </a:cubicBezTo>
                <a:close/>
              </a:path>
            </a:pathLst>
          </a:custGeom>
          <a:solidFill>
            <a:srgbClr val="5A679E"/>
          </a:solidFill>
          <a:ln>
            <a:noFill/>
          </a:ln>
        </p:spPr>
        <p:txBody>
          <a:bodyPr spcFirstLastPara="1" wrap="square" lIns="25400" tIns="25400" rIns="25400" bIns="25400" anchor="ctr" anchorCtr="0">
            <a:noAutofit/>
          </a:bodyPr>
          <a:lstStyle/>
          <a:p>
            <a:pPr algn="ctr"/>
            <a:endParaRPr sz="1500" b="1">
              <a:solidFill>
                <a:srgbClr val="000000"/>
              </a:solidFill>
              <a:latin typeface="Helvetica Neue"/>
              <a:ea typeface="Helvetica Neue"/>
              <a:cs typeface="Helvetica Neue"/>
              <a:sym typeface="Helvetica Neue"/>
            </a:endParaRPr>
          </a:p>
        </p:txBody>
      </p:sp>
      <p:sp>
        <p:nvSpPr>
          <p:cNvPr id="67" name="Google Shape;197;p26">
            <a:extLst>
              <a:ext uri="{FF2B5EF4-FFF2-40B4-BE49-F238E27FC236}">
                <a16:creationId xmlns:a16="http://schemas.microsoft.com/office/drawing/2014/main" id="{7E191F5A-2141-4C83-B395-86974434E74E}"/>
              </a:ext>
            </a:extLst>
          </p:cNvPr>
          <p:cNvSpPr txBox="1"/>
          <p:nvPr/>
        </p:nvSpPr>
        <p:spPr>
          <a:xfrm>
            <a:off x="4403859" y="5348430"/>
            <a:ext cx="833983" cy="420832"/>
          </a:xfrm>
          <a:prstGeom prst="rect">
            <a:avLst/>
          </a:prstGeom>
          <a:noFill/>
          <a:ln>
            <a:noFill/>
          </a:ln>
        </p:spPr>
        <p:txBody>
          <a:bodyPr spcFirstLastPara="1" wrap="square" lIns="25400" tIns="25400" rIns="25400" bIns="25400" anchor="ctr" anchorCtr="0">
            <a:noAutofit/>
          </a:bodyPr>
          <a:lstStyle/>
          <a:p>
            <a:pPr algn="ctr">
              <a:lnSpc>
                <a:spcPct val="110000"/>
              </a:lnSpc>
              <a:buClr>
                <a:srgbClr val="FFFFFF"/>
              </a:buClr>
              <a:buSzPts val="2400"/>
            </a:pPr>
            <a:r>
              <a:rPr lang="en-US" sz="800" b="1" dirty="0" err="1">
                <a:solidFill>
                  <a:srgbClr val="FFFFFF"/>
                </a:solidFill>
                <a:latin typeface="Arial"/>
                <a:ea typeface="Arial"/>
                <a:cs typeface="Arial"/>
                <a:sym typeface="Arial"/>
              </a:rPr>
              <a:t>Neighbourhood</a:t>
            </a:r>
            <a:endParaRPr sz="400" dirty="0"/>
          </a:p>
        </p:txBody>
      </p:sp>
      <p:cxnSp>
        <p:nvCxnSpPr>
          <p:cNvPr id="68" name="Google Shape;198;p26">
            <a:extLst>
              <a:ext uri="{FF2B5EF4-FFF2-40B4-BE49-F238E27FC236}">
                <a16:creationId xmlns:a16="http://schemas.microsoft.com/office/drawing/2014/main" id="{84A193D3-3DF8-4B2C-AA27-92D14D0E9917}"/>
              </a:ext>
            </a:extLst>
          </p:cNvPr>
          <p:cNvCxnSpPr/>
          <p:nvPr/>
        </p:nvCxnSpPr>
        <p:spPr>
          <a:xfrm>
            <a:off x="4720618" y="5241442"/>
            <a:ext cx="200467" cy="0"/>
          </a:xfrm>
          <a:prstGeom prst="straightConnector1">
            <a:avLst/>
          </a:prstGeom>
          <a:noFill/>
          <a:ln w="50800" cap="flat" cmpd="sng">
            <a:solidFill>
              <a:srgbClr val="FFFFFF"/>
            </a:solidFill>
            <a:prstDash val="solid"/>
            <a:miter lim="800000"/>
            <a:headEnd type="none" w="med" len="med"/>
            <a:tailEnd type="none" w="med" len="med"/>
          </a:ln>
        </p:spPr>
      </p:cxnSp>
      <p:sp>
        <p:nvSpPr>
          <p:cNvPr id="69" name="Google Shape;199;p26">
            <a:extLst>
              <a:ext uri="{FF2B5EF4-FFF2-40B4-BE49-F238E27FC236}">
                <a16:creationId xmlns:a16="http://schemas.microsoft.com/office/drawing/2014/main" id="{05EC3642-949B-4C8A-A30E-6576EA263003}"/>
              </a:ext>
            </a:extLst>
          </p:cNvPr>
          <p:cNvSpPr/>
          <p:nvPr/>
        </p:nvSpPr>
        <p:spPr>
          <a:xfrm>
            <a:off x="4255285" y="5933131"/>
            <a:ext cx="1398396" cy="240347"/>
          </a:xfrm>
          <a:custGeom>
            <a:avLst/>
            <a:gdLst/>
            <a:ahLst/>
            <a:cxnLst/>
            <a:rect l="l" t="t" r="r" b="b"/>
            <a:pathLst>
              <a:path w="21600" h="21600" extrusionOk="0">
                <a:moveTo>
                  <a:pt x="17479" y="0"/>
                </a:moveTo>
                <a:cubicBezTo>
                  <a:pt x="14637" y="4526"/>
                  <a:pt x="11703" y="6823"/>
                  <a:pt x="8756" y="6832"/>
                </a:cubicBezTo>
                <a:cubicBezTo>
                  <a:pt x="5798" y="6840"/>
                  <a:pt x="2853" y="4542"/>
                  <a:pt x="0" y="0"/>
                </a:cubicBezTo>
                <a:cubicBezTo>
                  <a:pt x="185" y="5217"/>
                  <a:pt x="631" y="10000"/>
                  <a:pt x="1282" y="13747"/>
                </a:cubicBezTo>
                <a:cubicBezTo>
                  <a:pt x="2109" y="18511"/>
                  <a:pt x="3212" y="21311"/>
                  <a:pt x="4375" y="21600"/>
                </a:cubicBezTo>
                <a:lnTo>
                  <a:pt x="21600" y="21600"/>
                </a:lnTo>
                <a:cubicBezTo>
                  <a:pt x="20398" y="20918"/>
                  <a:pt x="19288" y="17558"/>
                  <a:pt x="18501" y="12222"/>
                </a:cubicBezTo>
                <a:cubicBezTo>
                  <a:pt x="17986" y="8725"/>
                  <a:pt x="17634" y="4517"/>
                  <a:pt x="17479" y="0"/>
                </a:cubicBezTo>
                <a:close/>
              </a:path>
            </a:pathLst>
          </a:custGeom>
          <a:solidFill>
            <a:srgbClr val="000000">
              <a:alpha val="3921"/>
            </a:srgbClr>
          </a:solidFill>
          <a:ln>
            <a:noFill/>
          </a:ln>
        </p:spPr>
        <p:txBody>
          <a:bodyPr spcFirstLastPara="1" wrap="square" lIns="25400" tIns="25400" rIns="25400" bIns="25400" anchor="ctr" anchorCtr="0">
            <a:noAutofit/>
          </a:bodyPr>
          <a:lstStyle/>
          <a:p>
            <a:pPr algn="ctr"/>
            <a:endParaRPr sz="1500" b="1">
              <a:solidFill>
                <a:srgbClr val="000000"/>
              </a:solidFill>
              <a:latin typeface="Helvetica Neue"/>
              <a:ea typeface="Helvetica Neue"/>
              <a:cs typeface="Helvetica Neue"/>
              <a:sym typeface="Helvetica Neue"/>
            </a:endParaRPr>
          </a:p>
        </p:txBody>
      </p:sp>
      <p:sp>
        <p:nvSpPr>
          <p:cNvPr id="70" name="Google Shape;200;p26">
            <a:extLst>
              <a:ext uri="{FF2B5EF4-FFF2-40B4-BE49-F238E27FC236}">
                <a16:creationId xmlns:a16="http://schemas.microsoft.com/office/drawing/2014/main" id="{5F7F1B1B-05E4-41EE-88AD-34E45E01F76F}"/>
              </a:ext>
            </a:extLst>
          </p:cNvPr>
          <p:cNvSpPr/>
          <p:nvPr/>
        </p:nvSpPr>
        <p:spPr>
          <a:xfrm>
            <a:off x="4283877" y="4385869"/>
            <a:ext cx="1065081" cy="107406"/>
          </a:xfrm>
          <a:prstGeom prst="roundRect">
            <a:avLst>
              <a:gd name="adj" fmla="val 10800"/>
            </a:avLst>
          </a:prstGeom>
          <a:solidFill>
            <a:srgbClr val="5A679E"/>
          </a:solidFill>
          <a:ln>
            <a:noFill/>
          </a:ln>
        </p:spPr>
        <p:txBody>
          <a:bodyPr spcFirstLastPara="1" wrap="square" lIns="25400" tIns="25400" rIns="25400" bIns="25400" anchor="ctr" anchorCtr="0">
            <a:noAutofit/>
          </a:bodyPr>
          <a:lstStyle/>
          <a:p>
            <a:pPr algn="ctr"/>
            <a:endParaRPr sz="1500" b="1">
              <a:solidFill>
                <a:srgbClr val="000000"/>
              </a:solidFill>
              <a:latin typeface="Helvetica Neue"/>
              <a:ea typeface="Helvetica Neue"/>
              <a:cs typeface="Helvetica Neue"/>
              <a:sym typeface="Helvetica Neue"/>
            </a:endParaRPr>
          </a:p>
        </p:txBody>
      </p:sp>
      <p:sp>
        <p:nvSpPr>
          <p:cNvPr id="71" name="Google Shape;201;p26">
            <a:extLst>
              <a:ext uri="{FF2B5EF4-FFF2-40B4-BE49-F238E27FC236}">
                <a16:creationId xmlns:a16="http://schemas.microsoft.com/office/drawing/2014/main" id="{582E2089-CA1F-4C52-82F5-536A927F7A90}"/>
              </a:ext>
            </a:extLst>
          </p:cNvPr>
          <p:cNvSpPr txBox="1"/>
          <p:nvPr/>
        </p:nvSpPr>
        <p:spPr>
          <a:xfrm>
            <a:off x="5606195" y="4575907"/>
            <a:ext cx="1917928" cy="1458150"/>
          </a:xfrm>
          <a:prstGeom prst="rect">
            <a:avLst/>
          </a:prstGeom>
          <a:noFill/>
          <a:ln>
            <a:noFill/>
          </a:ln>
        </p:spPr>
        <p:txBody>
          <a:bodyPr spcFirstLastPara="1" wrap="square" lIns="25400" tIns="25400" rIns="25400" bIns="25400" anchor="ctr" anchorCtr="0">
            <a:noAutofit/>
          </a:bodyPr>
          <a:lstStyle/>
          <a:p>
            <a:pPr marL="171450" indent="-171450">
              <a:lnSpc>
                <a:spcPct val="110000"/>
              </a:lnSpc>
              <a:buClr>
                <a:srgbClr val="393C41"/>
              </a:buClr>
              <a:buSzPct val="100000"/>
              <a:buFont typeface="Arial" panose="020B0604020202020204" pitchFamily="34" charset="0"/>
              <a:buChar char="•"/>
            </a:pPr>
            <a:r>
              <a:rPr lang="en-US" sz="1200" dirty="0">
                <a:solidFill>
                  <a:srgbClr val="393C41"/>
                </a:solidFill>
                <a:latin typeface="Arial"/>
                <a:ea typeface="Arial"/>
                <a:cs typeface="Arial"/>
                <a:sym typeface="Arial"/>
              </a:rPr>
              <a:t>Morningside Heights has the less amount of options, followed by UWS. Harlem has the most available listings</a:t>
            </a:r>
            <a:endParaRPr sz="900" dirty="0"/>
          </a:p>
          <a:p>
            <a:pPr marL="171450" indent="-171450" algn="ctr">
              <a:buSzPct val="100000"/>
              <a:buFont typeface="Arial" panose="020B0604020202020204" pitchFamily="34" charset="0"/>
              <a:buChar char="•"/>
            </a:pPr>
            <a:endParaRPr sz="1200" dirty="0">
              <a:solidFill>
                <a:srgbClr val="393C41"/>
              </a:solidFill>
              <a:latin typeface="Arial"/>
              <a:ea typeface="Arial"/>
              <a:cs typeface="Arial"/>
              <a:sym typeface="Arial"/>
            </a:endParaRPr>
          </a:p>
        </p:txBody>
      </p:sp>
      <p:pic>
        <p:nvPicPr>
          <p:cNvPr id="82" name="Graphic 81" descr="Smiling Face with Solid Fill">
            <a:extLst>
              <a:ext uri="{FF2B5EF4-FFF2-40B4-BE49-F238E27FC236}">
                <a16:creationId xmlns:a16="http://schemas.microsoft.com/office/drawing/2014/main" id="{F5043B66-FA41-4186-8612-8E22D407A1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0844" y="2708853"/>
            <a:ext cx="376444" cy="376444"/>
          </a:xfrm>
          <a:prstGeom prst="rect">
            <a:avLst/>
          </a:prstGeom>
        </p:spPr>
      </p:pic>
      <p:pic>
        <p:nvPicPr>
          <p:cNvPr id="83" name="Graphic 82" descr="Sad Face with Solid Fill">
            <a:extLst>
              <a:ext uri="{FF2B5EF4-FFF2-40B4-BE49-F238E27FC236}">
                <a16:creationId xmlns:a16="http://schemas.microsoft.com/office/drawing/2014/main" id="{7F198DCA-7BF7-4A58-B142-4DF1CA9334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26875" y="2535811"/>
            <a:ext cx="376444" cy="376444"/>
          </a:xfrm>
          <a:prstGeom prst="rect">
            <a:avLst/>
          </a:prstGeom>
        </p:spPr>
      </p:pic>
      <p:pic>
        <p:nvPicPr>
          <p:cNvPr id="84" name="Graphic 83" descr="City">
            <a:extLst>
              <a:ext uri="{FF2B5EF4-FFF2-40B4-BE49-F238E27FC236}">
                <a16:creationId xmlns:a16="http://schemas.microsoft.com/office/drawing/2014/main" id="{D712752A-4985-495A-AFCD-B9236AFBCDB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69452" y="4502293"/>
            <a:ext cx="714295" cy="714295"/>
          </a:xfrm>
          <a:prstGeom prst="rect">
            <a:avLst/>
          </a:prstGeom>
        </p:spPr>
      </p:pic>
      <p:pic>
        <p:nvPicPr>
          <p:cNvPr id="85" name="Graphic 84" descr="Piggy Bank">
            <a:extLst>
              <a:ext uri="{FF2B5EF4-FFF2-40B4-BE49-F238E27FC236}">
                <a16:creationId xmlns:a16="http://schemas.microsoft.com/office/drawing/2014/main" id="{5771FA82-FFCA-4937-B048-1121C90B693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9280" y="4496672"/>
            <a:ext cx="664080" cy="664080"/>
          </a:xfrm>
          <a:prstGeom prst="rect">
            <a:avLst/>
          </a:prstGeom>
        </p:spPr>
      </p:pic>
      <p:pic>
        <p:nvPicPr>
          <p:cNvPr id="86" name="Graphic 85" descr="Users">
            <a:extLst>
              <a:ext uri="{FF2B5EF4-FFF2-40B4-BE49-F238E27FC236}">
                <a16:creationId xmlns:a16="http://schemas.microsoft.com/office/drawing/2014/main" id="{2C104942-3DC3-4885-A587-6486A433367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0096" y="2457600"/>
            <a:ext cx="702449" cy="702449"/>
          </a:xfrm>
          <a:prstGeom prst="rect">
            <a:avLst/>
          </a:prstGeom>
        </p:spPr>
      </p:pic>
      <p:cxnSp>
        <p:nvCxnSpPr>
          <p:cNvPr id="87" name="Google Shape;198;p26">
            <a:extLst>
              <a:ext uri="{FF2B5EF4-FFF2-40B4-BE49-F238E27FC236}">
                <a16:creationId xmlns:a16="http://schemas.microsoft.com/office/drawing/2014/main" id="{39370D19-F5CB-41B6-AC7E-A91664291C85}"/>
              </a:ext>
            </a:extLst>
          </p:cNvPr>
          <p:cNvCxnSpPr/>
          <p:nvPr/>
        </p:nvCxnSpPr>
        <p:spPr>
          <a:xfrm>
            <a:off x="981087" y="5251602"/>
            <a:ext cx="200467" cy="0"/>
          </a:xfrm>
          <a:prstGeom prst="straightConnector1">
            <a:avLst/>
          </a:prstGeom>
          <a:noFill/>
          <a:ln w="50800" cap="flat" cmpd="sng">
            <a:solidFill>
              <a:srgbClr val="FFFFFF"/>
            </a:solidFill>
            <a:prstDash val="solid"/>
            <a:miter lim="800000"/>
            <a:headEnd type="none" w="med" len="med"/>
            <a:tailEnd type="none" w="med" len="med"/>
          </a:ln>
        </p:spPr>
      </p:cxnSp>
      <p:sp>
        <p:nvSpPr>
          <p:cNvPr id="88" name="TextBox 87">
            <a:extLst>
              <a:ext uri="{FF2B5EF4-FFF2-40B4-BE49-F238E27FC236}">
                <a16:creationId xmlns:a16="http://schemas.microsoft.com/office/drawing/2014/main" id="{506580AA-F2D8-40B8-8B60-C9D35BB5077B}"/>
              </a:ext>
            </a:extLst>
          </p:cNvPr>
          <p:cNvSpPr txBox="1"/>
          <p:nvPr/>
        </p:nvSpPr>
        <p:spPr>
          <a:xfrm>
            <a:off x="544992" y="1799571"/>
            <a:ext cx="7022164" cy="215444"/>
          </a:xfrm>
          <a:prstGeom prst="rect">
            <a:avLst/>
          </a:prstGeom>
          <a:noFill/>
        </p:spPr>
        <p:txBody>
          <a:bodyPr vert="horz" wrap="square" lIns="0" tIns="0" rIns="0" bIns="0" rtlCol="0" anchor="ctr">
            <a:spAutoFit/>
          </a:bodyPr>
          <a:lstStyle/>
          <a:p>
            <a:r>
              <a:rPr lang="en-US" sz="1400" b="1" dirty="0">
                <a:solidFill>
                  <a:schemeClr val="accent1"/>
                </a:solidFill>
              </a:rPr>
              <a:t>The following are the main conclusions on the various analysis performed:</a:t>
            </a:r>
          </a:p>
        </p:txBody>
      </p:sp>
      <p:sp>
        <p:nvSpPr>
          <p:cNvPr id="91" name="Slide Number Placeholder 1">
            <a:extLst>
              <a:ext uri="{FF2B5EF4-FFF2-40B4-BE49-F238E27FC236}">
                <a16:creationId xmlns:a16="http://schemas.microsoft.com/office/drawing/2014/main" id="{D212F906-7BDB-4E8A-BEED-13BC91AE311F}"/>
              </a:ext>
            </a:extLst>
          </p:cNvPr>
          <p:cNvSpPr>
            <a:spLocks noGrp="1"/>
          </p:cNvSpPr>
          <p:nvPr>
            <p:ph type="sldNum" sz="quarter" idx="17"/>
          </p:nvPr>
        </p:nvSpPr>
        <p:spPr>
          <a:xfrm>
            <a:off x="11506202" y="6519009"/>
            <a:ext cx="304799" cy="206375"/>
          </a:xfrm>
        </p:spPr>
        <p:txBody>
          <a:bodyPr/>
          <a:lstStyle/>
          <a:p>
            <a:fld id="{4F9AC08D-23A9-440E-BCB9-AA1E9877CC38}" type="slidenum">
              <a:rPr lang="es-ES" smtClean="0"/>
              <a:pPr/>
              <a:t>10</a:t>
            </a:fld>
            <a:endParaRPr lang="es-ES" dirty="0"/>
          </a:p>
        </p:txBody>
      </p:sp>
      <p:sp>
        <p:nvSpPr>
          <p:cNvPr id="89" name="TextBox 88">
            <a:extLst>
              <a:ext uri="{FF2B5EF4-FFF2-40B4-BE49-F238E27FC236}">
                <a16:creationId xmlns:a16="http://schemas.microsoft.com/office/drawing/2014/main" id="{31BF26D9-718D-41BE-9F29-5372B6711704}"/>
              </a:ext>
            </a:extLst>
          </p:cNvPr>
          <p:cNvSpPr txBox="1"/>
          <p:nvPr/>
        </p:nvSpPr>
        <p:spPr>
          <a:xfrm>
            <a:off x="8646374" y="3671238"/>
            <a:ext cx="3107985" cy="1332000"/>
          </a:xfrm>
          <a:prstGeom prst="rect">
            <a:avLst/>
          </a:prstGeom>
          <a:solidFill>
            <a:schemeClr val="accent5">
              <a:lumMod val="20000"/>
              <a:lumOff val="80000"/>
            </a:schemeClr>
          </a:solidFill>
        </p:spPr>
        <p:txBody>
          <a:bodyPr vert="horz" wrap="square" lIns="0" tIns="0" rIns="0" bIns="0" rtlCol="0">
            <a:spAutoFit/>
          </a:bodyPr>
          <a:lstStyle/>
          <a:p>
            <a:endParaRPr lang="en-US" sz="1200" dirty="0"/>
          </a:p>
        </p:txBody>
      </p:sp>
      <p:sp>
        <p:nvSpPr>
          <p:cNvPr id="92" name="TextBox 91">
            <a:extLst>
              <a:ext uri="{FF2B5EF4-FFF2-40B4-BE49-F238E27FC236}">
                <a16:creationId xmlns:a16="http://schemas.microsoft.com/office/drawing/2014/main" id="{35AF19A7-8D66-4D73-A649-D3C7A999E080}"/>
              </a:ext>
            </a:extLst>
          </p:cNvPr>
          <p:cNvSpPr txBox="1"/>
          <p:nvPr/>
        </p:nvSpPr>
        <p:spPr>
          <a:xfrm>
            <a:off x="8649659" y="1758270"/>
            <a:ext cx="3107985" cy="1645920"/>
          </a:xfrm>
          <a:prstGeom prst="rect">
            <a:avLst/>
          </a:prstGeom>
          <a:solidFill>
            <a:schemeClr val="accent5">
              <a:lumMod val="20000"/>
              <a:lumOff val="80000"/>
            </a:schemeClr>
          </a:solidFill>
        </p:spPr>
        <p:txBody>
          <a:bodyPr vert="horz" wrap="square" lIns="0" tIns="0" rIns="0" bIns="0" rtlCol="0">
            <a:spAutoFit/>
          </a:bodyPr>
          <a:lstStyle/>
          <a:p>
            <a:endParaRPr lang="en-US" sz="1200" dirty="0"/>
          </a:p>
        </p:txBody>
      </p:sp>
      <p:sp>
        <p:nvSpPr>
          <p:cNvPr id="94" name="TextBox 93">
            <a:extLst>
              <a:ext uri="{FF2B5EF4-FFF2-40B4-BE49-F238E27FC236}">
                <a16:creationId xmlns:a16="http://schemas.microsoft.com/office/drawing/2014/main" id="{9597244C-04CC-4709-9B7F-333C8FF27020}"/>
              </a:ext>
            </a:extLst>
          </p:cNvPr>
          <p:cNvSpPr txBox="1"/>
          <p:nvPr/>
        </p:nvSpPr>
        <p:spPr>
          <a:xfrm>
            <a:off x="8646863" y="5275039"/>
            <a:ext cx="3107985" cy="900000"/>
          </a:xfrm>
          <a:prstGeom prst="rect">
            <a:avLst/>
          </a:prstGeom>
          <a:solidFill>
            <a:schemeClr val="accent1"/>
          </a:solidFill>
        </p:spPr>
        <p:txBody>
          <a:bodyPr vert="horz" wrap="square" lIns="0" tIns="0" rIns="0" bIns="0" rtlCol="0">
            <a:spAutoFit/>
          </a:bodyPr>
          <a:lstStyle/>
          <a:p>
            <a:endParaRPr lang="en-US" sz="1200" dirty="0"/>
          </a:p>
        </p:txBody>
      </p:sp>
      <p:sp>
        <p:nvSpPr>
          <p:cNvPr id="95" name="TextBox 94">
            <a:extLst>
              <a:ext uri="{FF2B5EF4-FFF2-40B4-BE49-F238E27FC236}">
                <a16:creationId xmlns:a16="http://schemas.microsoft.com/office/drawing/2014/main" id="{2283D366-892A-4E40-94C0-61E5065BE241}"/>
              </a:ext>
            </a:extLst>
          </p:cNvPr>
          <p:cNvSpPr txBox="1"/>
          <p:nvPr/>
        </p:nvSpPr>
        <p:spPr>
          <a:xfrm>
            <a:off x="8753167" y="1852382"/>
            <a:ext cx="2921976" cy="1477328"/>
          </a:xfrm>
          <a:prstGeom prst="rect">
            <a:avLst/>
          </a:prstGeom>
          <a:noFill/>
        </p:spPr>
        <p:txBody>
          <a:bodyPr vert="horz" wrap="square" lIns="0" tIns="0" rIns="0" bIns="0" rtlCol="0" anchor="ctr">
            <a:spAutoFit/>
          </a:bodyPr>
          <a:lstStyle/>
          <a:p>
            <a:r>
              <a:rPr lang="en-US" sz="1200" dirty="0">
                <a:latin typeface="Arial-BoldMT"/>
              </a:rPr>
              <a:t>Manhattan is a very peculiar area in which </a:t>
            </a:r>
            <a:r>
              <a:rPr lang="en-US" sz="1200" b="1" dirty="0">
                <a:latin typeface="Arial-BoldMT"/>
              </a:rPr>
              <a:t>prices are not exactly correlated to ratings or any other feature we analyzed</a:t>
            </a:r>
            <a:endParaRPr lang="en-US" sz="1200" dirty="0">
              <a:latin typeface="Arial-BoldMT"/>
            </a:endParaRPr>
          </a:p>
          <a:p>
            <a:endParaRPr lang="en-US" sz="1200" dirty="0">
              <a:latin typeface="Arial-BoldMT"/>
            </a:endParaRPr>
          </a:p>
          <a:p>
            <a:r>
              <a:rPr lang="en-US" sz="1200" dirty="0">
                <a:latin typeface="Arial-BoldMT"/>
              </a:rPr>
              <a:t>The High Demand experienced all-year round in almost every “central” neighborhood might be one of the main reasons for this</a:t>
            </a:r>
          </a:p>
        </p:txBody>
      </p:sp>
      <p:sp>
        <p:nvSpPr>
          <p:cNvPr id="96" name="Trapezoid 95">
            <a:extLst>
              <a:ext uri="{FF2B5EF4-FFF2-40B4-BE49-F238E27FC236}">
                <a16:creationId xmlns:a16="http://schemas.microsoft.com/office/drawing/2014/main" id="{86C936CA-0251-483B-AAE5-21177CCA2C92}"/>
              </a:ext>
            </a:extLst>
          </p:cNvPr>
          <p:cNvSpPr/>
          <p:nvPr/>
        </p:nvSpPr>
        <p:spPr>
          <a:xfrm rot="16200000" flipV="1">
            <a:off x="5971635" y="3849183"/>
            <a:ext cx="4418026" cy="225297"/>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8" name="TextBox 97">
            <a:extLst>
              <a:ext uri="{FF2B5EF4-FFF2-40B4-BE49-F238E27FC236}">
                <a16:creationId xmlns:a16="http://schemas.microsoft.com/office/drawing/2014/main" id="{60F8A39D-8854-4E7C-94DA-7FAEFB819274}"/>
              </a:ext>
            </a:extLst>
          </p:cNvPr>
          <p:cNvSpPr txBox="1"/>
          <p:nvPr/>
        </p:nvSpPr>
        <p:spPr>
          <a:xfrm>
            <a:off x="8753166" y="3807868"/>
            <a:ext cx="2894399" cy="1107996"/>
          </a:xfrm>
          <a:prstGeom prst="rect">
            <a:avLst/>
          </a:prstGeom>
          <a:noFill/>
        </p:spPr>
        <p:txBody>
          <a:bodyPr vert="horz" wrap="square" lIns="0" tIns="0" rIns="0" bIns="0" rtlCol="0">
            <a:spAutoFit/>
          </a:bodyPr>
          <a:lstStyle/>
          <a:p>
            <a:r>
              <a:rPr lang="en-US" sz="1200" dirty="0">
                <a:latin typeface="Arial-BoldMT"/>
              </a:rPr>
              <a:t>AirBNB appears to be a self-discriminating platform. We can conclude this from the listings available, the reviews are in general very good which might be an indicator of bad hosts and their listings dropping out of the platform </a:t>
            </a:r>
            <a:endParaRPr lang="en-US" sz="1200" dirty="0"/>
          </a:p>
        </p:txBody>
      </p:sp>
      <p:sp>
        <p:nvSpPr>
          <p:cNvPr id="99" name="TextBox 98">
            <a:extLst>
              <a:ext uri="{FF2B5EF4-FFF2-40B4-BE49-F238E27FC236}">
                <a16:creationId xmlns:a16="http://schemas.microsoft.com/office/drawing/2014/main" id="{0C961B34-F721-44DD-B02D-3CBA81D0ED65}"/>
              </a:ext>
            </a:extLst>
          </p:cNvPr>
          <p:cNvSpPr txBox="1"/>
          <p:nvPr/>
        </p:nvSpPr>
        <p:spPr>
          <a:xfrm>
            <a:off x="8764095" y="5379977"/>
            <a:ext cx="2894399" cy="646331"/>
          </a:xfrm>
          <a:prstGeom prst="rect">
            <a:avLst/>
          </a:prstGeom>
          <a:noFill/>
        </p:spPr>
        <p:txBody>
          <a:bodyPr vert="horz" wrap="square" lIns="0" tIns="0" rIns="0" bIns="0" rtlCol="0">
            <a:spAutoFit/>
          </a:bodyPr>
          <a:lstStyle/>
          <a:p>
            <a:r>
              <a:rPr lang="en-IN" sz="1400" b="1" dirty="0">
                <a:solidFill>
                  <a:schemeClr val="bg1"/>
                </a:solidFill>
              </a:rPr>
              <a:t>We decided to build an interactive Dashboard to help in the selection of the best experience </a:t>
            </a:r>
            <a:endParaRPr lang="en-US" sz="1400" b="1" dirty="0">
              <a:solidFill>
                <a:schemeClr val="bg1"/>
              </a:solidFill>
            </a:endParaRPr>
          </a:p>
        </p:txBody>
      </p:sp>
      <p:pic>
        <p:nvPicPr>
          <p:cNvPr id="105" name="Picture 8" descr="Resultado de imagen para power bi logo">
            <a:extLst>
              <a:ext uri="{FF2B5EF4-FFF2-40B4-BE49-F238E27FC236}">
                <a16:creationId xmlns:a16="http://schemas.microsoft.com/office/drawing/2014/main" id="{A67E99FF-D0B7-42E9-ACF5-BE5366866EA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a:stretch/>
        </p:blipFill>
        <p:spPr bwMode="auto">
          <a:xfrm>
            <a:off x="10825324" y="5974944"/>
            <a:ext cx="939691" cy="221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827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68069C-01D6-42BA-932E-64F704EEC4EC}"/>
              </a:ext>
            </a:extLst>
          </p:cNvPr>
          <p:cNvSpPr>
            <a:spLocks noGrp="1"/>
          </p:cNvSpPr>
          <p:nvPr>
            <p:ph type="title"/>
          </p:nvPr>
        </p:nvSpPr>
        <p:spPr/>
        <p:txBody>
          <a:bodyPr/>
          <a:lstStyle/>
          <a:p>
            <a:r>
              <a:rPr lang="en-US" dirty="0"/>
              <a:t>As an alternative to our friends and family, we decided to implement an interactive tool to help make a decision</a:t>
            </a:r>
          </a:p>
        </p:txBody>
      </p:sp>
      <p:sp>
        <p:nvSpPr>
          <p:cNvPr id="11" name="Content Placeholder 10">
            <a:extLst>
              <a:ext uri="{FF2B5EF4-FFF2-40B4-BE49-F238E27FC236}">
                <a16:creationId xmlns:a16="http://schemas.microsoft.com/office/drawing/2014/main" id="{B7C76701-9EA9-4A08-9F41-527BA4DE55D2}"/>
              </a:ext>
            </a:extLst>
          </p:cNvPr>
          <p:cNvSpPr>
            <a:spLocks noGrp="1"/>
          </p:cNvSpPr>
          <p:nvPr>
            <p:ph sz="quarter" idx="23"/>
          </p:nvPr>
        </p:nvSpPr>
        <p:spPr>
          <a:xfrm>
            <a:off x="379562" y="1007530"/>
            <a:ext cx="11571433" cy="385154"/>
          </a:xfrm>
        </p:spPr>
        <p:txBody>
          <a:bodyPr/>
          <a:lstStyle/>
          <a:p>
            <a:r>
              <a:rPr lang="en-US" dirty="0"/>
              <a:t>Due to the particular case of these neighborhoods and the complexity involved trying to predict the value we built a Dashboard to help ease the process of looking for the right option</a:t>
            </a:r>
          </a:p>
        </p:txBody>
      </p:sp>
      <p:pic>
        <p:nvPicPr>
          <p:cNvPr id="2" name="Screen Recording 1">
            <a:hlinkClick r:id="" action="ppaction://media"/>
            <a:extLst>
              <a:ext uri="{FF2B5EF4-FFF2-40B4-BE49-F238E27FC236}">
                <a16:creationId xmlns:a16="http://schemas.microsoft.com/office/drawing/2014/main" id="{82F465E8-E05C-4F1A-9746-8E37DB4E8F3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8464" y="1732709"/>
            <a:ext cx="8046779" cy="4540502"/>
          </a:xfrm>
          <a:prstGeom prst="rect">
            <a:avLst/>
          </a:prstGeom>
        </p:spPr>
      </p:pic>
      <p:sp>
        <p:nvSpPr>
          <p:cNvPr id="4" name="Rectangle 3" descr="URL for Dashboard (Map will not show in Web due to License Issues, but is available in original PowerBI file)">
            <a:extLst>
              <a:ext uri="{FF2B5EF4-FFF2-40B4-BE49-F238E27FC236}">
                <a16:creationId xmlns:a16="http://schemas.microsoft.com/office/drawing/2014/main" id="{B051BA6D-6B12-4874-9F77-7390979FBB8F}"/>
              </a:ext>
              <a:ext uri="{C183D7F6-B498-43B3-948B-1728B52AA6E4}">
                <adec:decorative xmlns:adec="http://schemas.microsoft.com/office/drawing/2017/decorative" val="0"/>
              </a:ext>
            </a:extLst>
          </p:cNvPr>
          <p:cNvSpPr/>
          <p:nvPr/>
        </p:nvSpPr>
        <p:spPr>
          <a:xfrm>
            <a:off x="435934" y="6520903"/>
            <a:ext cx="7937206" cy="200055"/>
          </a:xfrm>
          <a:prstGeom prst="rect">
            <a:avLst/>
          </a:prstGeom>
        </p:spPr>
        <p:txBody>
          <a:bodyPr wrap="square">
            <a:spAutoFit/>
          </a:bodyPr>
          <a:lstStyle/>
          <a:p>
            <a:r>
              <a:rPr lang="en-US" sz="700" dirty="0">
                <a:hlinkClick r:id="rId6"/>
              </a:rPr>
              <a:t>https://app.powerbi.com/view?r=eyJrIjoiMzE0OTc4ZDEtZTE0ZC00NWU1LWIyYmYtMDk1NDAxNmQyN2QyIiwidCI6IjA2ZDdlNTFiLTU4M2MtNDA4ZC05ZDY3LTQyNzI3YzcwM2NlNCIsImMiOjR9</a:t>
            </a:r>
            <a:endParaRPr lang="en-US" sz="700" dirty="0"/>
          </a:p>
        </p:txBody>
      </p:sp>
      <p:sp>
        <p:nvSpPr>
          <p:cNvPr id="5" name="Rectangle 4">
            <a:extLst>
              <a:ext uri="{FF2B5EF4-FFF2-40B4-BE49-F238E27FC236}">
                <a16:creationId xmlns:a16="http://schemas.microsoft.com/office/drawing/2014/main" id="{F56704E4-639F-4EFE-B4A4-B9770231F0BB}"/>
              </a:ext>
            </a:extLst>
          </p:cNvPr>
          <p:cNvSpPr/>
          <p:nvPr/>
        </p:nvSpPr>
        <p:spPr>
          <a:xfrm>
            <a:off x="435934" y="6273211"/>
            <a:ext cx="8277448" cy="276999"/>
          </a:xfrm>
          <a:prstGeom prst="rect">
            <a:avLst/>
          </a:prstGeom>
        </p:spPr>
        <p:txBody>
          <a:bodyPr wrap="square">
            <a:spAutoFit/>
          </a:bodyPr>
          <a:lstStyle/>
          <a:p>
            <a:r>
              <a:rPr lang="en-US" sz="1200" b="1" i="1" dirty="0">
                <a:solidFill>
                  <a:schemeClr val="accent1"/>
                </a:solidFill>
              </a:rPr>
              <a:t>URL for Dashboard </a:t>
            </a:r>
            <a:r>
              <a:rPr lang="en-US" sz="1050" b="1" i="1" dirty="0">
                <a:solidFill>
                  <a:schemeClr val="accent1"/>
                </a:solidFill>
              </a:rPr>
              <a:t>(Map will not show in Web due to License Issues, but is available in original </a:t>
            </a:r>
            <a:r>
              <a:rPr lang="en-US" sz="1050" b="1" i="1" dirty="0" err="1">
                <a:solidFill>
                  <a:schemeClr val="accent1"/>
                </a:solidFill>
              </a:rPr>
              <a:t>PowerBI</a:t>
            </a:r>
            <a:r>
              <a:rPr lang="en-US" sz="1050" b="1" i="1" dirty="0">
                <a:solidFill>
                  <a:schemeClr val="accent1"/>
                </a:solidFill>
              </a:rPr>
              <a:t> file)</a:t>
            </a:r>
            <a:endParaRPr lang="en-US" sz="1200" b="1" i="1" dirty="0">
              <a:solidFill>
                <a:schemeClr val="accent1"/>
              </a:solidFill>
            </a:endParaRPr>
          </a:p>
        </p:txBody>
      </p:sp>
      <p:sp>
        <p:nvSpPr>
          <p:cNvPr id="7" name="Rectangle 6">
            <a:extLst>
              <a:ext uri="{FF2B5EF4-FFF2-40B4-BE49-F238E27FC236}">
                <a16:creationId xmlns:a16="http://schemas.microsoft.com/office/drawing/2014/main" id="{A15C9908-0E39-48E5-A053-C0F8D1E466F3}"/>
              </a:ext>
            </a:extLst>
          </p:cNvPr>
          <p:cNvSpPr/>
          <p:nvPr/>
        </p:nvSpPr>
        <p:spPr>
          <a:xfrm>
            <a:off x="8883501" y="1732709"/>
            <a:ext cx="1935127" cy="307777"/>
          </a:xfrm>
          <a:prstGeom prst="rect">
            <a:avLst/>
          </a:prstGeom>
        </p:spPr>
        <p:txBody>
          <a:bodyPr wrap="square">
            <a:spAutoFit/>
          </a:bodyPr>
          <a:lstStyle/>
          <a:p>
            <a:pPr algn="r"/>
            <a:r>
              <a:rPr lang="en-US" sz="1400" b="1" i="1" dirty="0">
                <a:solidFill>
                  <a:schemeClr val="tx2"/>
                </a:solidFill>
                <a:latin typeface="ArialMT"/>
              </a:rPr>
              <a:t>Price Selection</a:t>
            </a:r>
          </a:p>
        </p:txBody>
      </p:sp>
      <p:sp>
        <p:nvSpPr>
          <p:cNvPr id="8" name="Rectangle 7">
            <a:extLst>
              <a:ext uri="{FF2B5EF4-FFF2-40B4-BE49-F238E27FC236}">
                <a16:creationId xmlns:a16="http://schemas.microsoft.com/office/drawing/2014/main" id="{801011C8-66D5-4597-A69D-4794CDCDC5AE}"/>
              </a:ext>
            </a:extLst>
          </p:cNvPr>
          <p:cNvSpPr/>
          <p:nvPr/>
        </p:nvSpPr>
        <p:spPr>
          <a:xfrm>
            <a:off x="9019620" y="2842445"/>
            <a:ext cx="2931375" cy="307777"/>
          </a:xfrm>
          <a:prstGeom prst="rect">
            <a:avLst/>
          </a:prstGeom>
        </p:spPr>
        <p:txBody>
          <a:bodyPr wrap="square">
            <a:spAutoFit/>
          </a:bodyPr>
          <a:lstStyle/>
          <a:p>
            <a:r>
              <a:rPr lang="en-US" sz="1400" b="1" i="1" dirty="0">
                <a:solidFill>
                  <a:schemeClr val="tx2"/>
                </a:solidFill>
                <a:latin typeface="ArialMT"/>
              </a:rPr>
              <a:t>Listing, Type of Room &amp; URL</a:t>
            </a:r>
            <a:endParaRPr lang="en-US" sz="1400" b="1" i="1" dirty="0">
              <a:solidFill>
                <a:schemeClr val="tx2"/>
              </a:solidFill>
            </a:endParaRPr>
          </a:p>
        </p:txBody>
      </p:sp>
      <p:sp>
        <p:nvSpPr>
          <p:cNvPr id="9" name="Rectangle 8">
            <a:extLst>
              <a:ext uri="{FF2B5EF4-FFF2-40B4-BE49-F238E27FC236}">
                <a16:creationId xmlns:a16="http://schemas.microsoft.com/office/drawing/2014/main" id="{F3AAEC57-3C4A-4A4A-93DC-EF39458D9C65}"/>
              </a:ext>
            </a:extLst>
          </p:cNvPr>
          <p:cNvSpPr/>
          <p:nvPr/>
        </p:nvSpPr>
        <p:spPr>
          <a:xfrm>
            <a:off x="9175899" y="2203371"/>
            <a:ext cx="2229626" cy="307777"/>
          </a:xfrm>
          <a:prstGeom prst="rect">
            <a:avLst/>
          </a:prstGeom>
        </p:spPr>
        <p:txBody>
          <a:bodyPr wrap="square">
            <a:spAutoFit/>
          </a:bodyPr>
          <a:lstStyle/>
          <a:p>
            <a:r>
              <a:rPr lang="en-US" sz="1400" b="1" i="1" dirty="0">
                <a:solidFill>
                  <a:schemeClr val="tx2"/>
                </a:solidFill>
                <a:latin typeface="ArialMT"/>
              </a:rPr>
              <a:t>Neighborhood Selection</a:t>
            </a:r>
          </a:p>
        </p:txBody>
      </p:sp>
      <p:sp>
        <p:nvSpPr>
          <p:cNvPr id="10" name="Rectangle 9">
            <a:extLst>
              <a:ext uri="{FF2B5EF4-FFF2-40B4-BE49-F238E27FC236}">
                <a16:creationId xmlns:a16="http://schemas.microsoft.com/office/drawing/2014/main" id="{3D084B88-7218-44A6-BC8B-0698BB17E869}"/>
              </a:ext>
            </a:extLst>
          </p:cNvPr>
          <p:cNvSpPr/>
          <p:nvPr/>
        </p:nvSpPr>
        <p:spPr>
          <a:xfrm>
            <a:off x="8883502" y="5542693"/>
            <a:ext cx="1074220" cy="307777"/>
          </a:xfrm>
          <a:prstGeom prst="rect">
            <a:avLst/>
          </a:prstGeom>
        </p:spPr>
        <p:txBody>
          <a:bodyPr wrap="square">
            <a:spAutoFit/>
          </a:bodyPr>
          <a:lstStyle/>
          <a:p>
            <a:r>
              <a:rPr lang="en-US" sz="1400" b="1" i="1" dirty="0">
                <a:solidFill>
                  <a:schemeClr val="tx2"/>
                </a:solidFill>
                <a:latin typeface="ArialMT"/>
              </a:rPr>
              <a:t>Reviews</a:t>
            </a:r>
            <a:endParaRPr lang="en-US" sz="1400" b="1" i="1" dirty="0">
              <a:solidFill>
                <a:schemeClr val="tx2"/>
              </a:solidFill>
            </a:endParaRPr>
          </a:p>
        </p:txBody>
      </p:sp>
      <p:sp>
        <p:nvSpPr>
          <p:cNvPr id="12" name="Rectangle 11">
            <a:extLst>
              <a:ext uri="{FF2B5EF4-FFF2-40B4-BE49-F238E27FC236}">
                <a16:creationId xmlns:a16="http://schemas.microsoft.com/office/drawing/2014/main" id="{8A15D5A6-49CF-4B43-A088-B9027F13F500}"/>
              </a:ext>
            </a:extLst>
          </p:cNvPr>
          <p:cNvSpPr/>
          <p:nvPr/>
        </p:nvSpPr>
        <p:spPr>
          <a:xfrm>
            <a:off x="9255310" y="4860724"/>
            <a:ext cx="1659011" cy="307777"/>
          </a:xfrm>
          <a:prstGeom prst="rect">
            <a:avLst/>
          </a:prstGeom>
        </p:spPr>
        <p:txBody>
          <a:bodyPr wrap="square">
            <a:spAutoFit/>
          </a:bodyPr>
          <a:lstStyle/>
          <a:p>
            <a:r>
              <a:rPr lang="en-US" sz="1400" b="1" i="1" dirty="0">
                <a:solidFill>
                  <a:schemeClr val="tx2"/>
                </a:solidFill>
                <a:latin typeface="ArialMT"/>
              </a:rPr>
              <a:t>Listing Features</a:t>
            </a:r>
            <a:endParaRPr lang="en-US" sz="1400" b="1" i="1" dirty="0">
              <a:solidFill>
                <a:schemeClr val="tx2"/>
              </a:solidFill>
            </a:endParaRPr>
          </a:p>
        </p:txBody>
      </p:sp>
      <p:sp>
        <p:nvSpPr>
          <p:cNvPr id="13" name="Rectangle 12">
            <a:extLst>
              <a:ext uri="{FF2B5EF4-FFF2-40B4-BE49-F238E27FC236}">
                <a16:creationId xmlns:a16="http://schemas.microsoft.com/office/drawing/2014/main" id="{68343833-45AA-4523-A356-745BE6FFF774}"/>
              </a:ext>
            </a:extLst>
          </p:cNvPr>
          <p:cNvSpPr/>
          <p:nvPr/>
        </p:nvSpPr>
        <p:spPr>
          <a:xfrm>
            <a:off x="10150550" y="3653132"/>
            <a:ext cx="1659011" cy="307777"/>
          </a:xfrm>
          <a:prstGeom prst="rect">
            <a:avLst/>
          </a:prstGeom>
        </p:spPr>
        <p:txBody>
          <a:bodyPr wrap="square">
            <a:spAutoFit/>
          </a:bodyPr>
          <a:lstStyle/>
          <a:p>
            <a:r>
              <a:rPr lang="en-US" sz="1400" b="1" i="1" dirty="0">
                <a:solidFill>
                  <a:schemeClr val="tx2"/>
                </a:solidFill>
                <a:latin typeface="ArialMT"/>
              </a:rPr>
              <a:t>Rankings</a:t>
            </a:r>
            <a:endParaRPr lang="en-US" sz="1400" b="1" i="1" dirty="0">
              <a:solidFill>
                <a:schemeClr val="tx2"/>
              </a:solidFill>
            </a:endParaRPr>
          </a:p>
        </p:txBody>
      </p:sp>
      <p:sp>
        <p:nvSpPr>
          <p:cNvPr id="14" name="Rectangle 13">
            <a:extLst>
              <a:ext uri="{FF2B5EF4-FFF2-40B4-BE49-F238E27FC236}">
                <a16:creationId xmlns:a16="http://schemas.microsoft.com/office/drawing/2014/main" id="{08BE9FF6-2EF1-48DE-93EC-99F98E8317B7}"/>
              </a:ext>
            </a:extLst>
          </p:cNvPr>
          <p:cNvSpPr/>
          <p:nvPr/>
        </p:nvSpPr>
        <p:spPr>
          <a:xfrm>
            <a:off x="9704867" y="4247088"/>
            <a:ext cx="2227521" cy="307777"/>
          </a:xfrm>
          <a:prstGeom prst="rect">
            <a:avLst/>
          </a:prstGeom>
        </p:spPr>
        <p:txBody>
          <a:bodyPr wrap="square">
            <a:spAutoFit/>
          </a:bodyPr>
          <a:lstStyle/>
          <a:p>
            <a:r>
              <a:rPr lang="en-US" sz="1400" b="1" i="1" dirty="0">
                <a:solidFill>
                  <a:schemeClr val="tx2"/>
                </a:solidFill>
                <a:latin typeface="ArialMT"/>
              </a:rPr>
              <a:t>Word Cloud Visual Aid</a:t>
            </a:r>
            <a:endParaRPr lang="en-US" sz="1400" b="1" i="1" dirty="0">
              <a:solidFill>
                <a:schemeClr val="tx2"/>
              </a:solidFill>
            </a:endParaRPr>
          </a:p>
        </p:txBody>
      </p:sp>
      <p:cxnSp>
        <p:nvCxnSpPr>
          <p:cNvPr id="15" name="Connector: Elbow 14">
            <a:extLst>
              <a:ext uri="{FF2B5EF4-FFF2-40B4-BE49-F238E27FC236}">
                <a16:creationId xmlns:a16="http://schemas.microsoft.com/office/drawing/2014/main" id="{DC72C0D9-01B5-473B-8ACA-C9FB6799B26E}"/>
              </a:ext>
            </a:extLst>
          </p:cNvPr>
          <p:cNvCxnSpPr>
            <a:cxnSpLocks/>
            <a:stCxn id="7" idx="0"/>
          </p:cNvCxnSpPr>
          <p:nvPr/>
        </p:nvCxnSpPr>
        <p:spPr>
          <a:xfrm rot="16200000" flipH="1" flipV="1">
            <a:off x="8008402" y="29413"/>
            <a:ext cx="139367" cy="3545958"/>
          </a:xfrm>
          <a:prstGeom prst="bentConnector4">
            <a:avLst>
              <a:gd name="adj1" fmla="val -64848"/>
              <a:gd name="adj2" fmla="val 90629"/>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4F07608-74E5-4DD3-8464-725FD045A29B}"/>
              </a:ext>
            </a:extLst>
          </p:cNvPr>
          <p:cNvCxnSpPr>
            <a:cxnSpLocks/>
            <a:stCxn id="8" idx="1"/>
          </p:cNvCxnSpPr>
          <p:nvPr/>
        </p:nvCxnSpPr>
        <p:spPr>
          <a:xfrm flipH="1">
            <a:off x="8567775" y="2996334"/>
            <a:ext cx="451845" cy="1"/>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FC51D21-75FC-4DAA-B4C7-2ADA5CB645A3}"/>
              </a:ext>
            </a:extLst>
          </p:cNvPr>
          <p:cNvCxnSpPr>
            <a:cxnSpLocks/>
            <a:stCxn id="12" idx="1"/>
          </p:cNvCxnSpPr>
          <p:nvPr/>
        </p:nvCxnSpPr>
        <p:spPr>
          <a:xfrm flipH="1">
            <a:off x="5055783" y="5014613"/>
            <a:ext cx="4199527" cy="1"/>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47EC466-0BD3-41A1-B270-D96911A64D3D}"/>
              </a:ext>
            </a:extLst>
          </p:cNvPr>
          <p:cNvCxnSpPr>
            <a:cxnSpLocks/>
          </p:cNvCxnSpPr>
          <p:nvPr/>
        </p:nvCxnSpPr>
        <p:spPr>
          <a:xfrm flipH="1">
            <a:off x="8090489" y="4412102"/>
            <a:ext cx="1586023" cy="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B4C9C1C-1A0A-4109-A8FD-DA0038C3137A}"/>
              </a:ext>
            </a:extLst>
          </p:cNvPr>
          <p:cNvCxnSpPr>
            <a:cxnSpLocks/>
          </p:cNvCxnSpPr>
          <p:nvPr/>
        </p:nvCxnSpPr>
        <p:spPr>
          <a:xfrm flipH="1">
            <a:off x="8525243" y="3814907"/>
            <a:ext cx="1586023" cy="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644EC47-3B1B-4235-8147-7C2C6ABB8ABF}"/>
              </a:ext>
            </a:extLst>
          </p:cNvPr>
          <p:cNvCxnSpPr>
            <a:cxnSpLocks/>
            <a:stCxn id="9" idx="1"/>
          </p:cNvCxnSpPr>
          <p:nvPr/>
        </p:nvCxnSpPr>
        <p:spPr>
          <a:xfrm flipH="1" flipV="1">
            <a:off x="8567775" y="2348241"/>
            <a:ext cx="608124" cy="9019"/>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6161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4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9ED94DB-E27C-42CE-8A46-E9BBB8D957CD}"/>
              </a:ext>
            </a:extLst>
          </p:cNvPr>
          <p:cNvSpPr>
            <a:spLocks noGrp="1"/>
          </p:cNvSpPr>
          <p:nvPr>
            <p:ph type="body" sz="quarter" idx="13"/>
          </p:nvPr>
        </p:nvSpPr>
        <p:spPr>
          <a:xfrm>
            <a:off x="4171848" y="3296167"/>
            <a:ext cx="3789396" cy="1028700"/>
          </a:xfrm>
        </p:spPr>
        <p:txBody>
          <a:bodyPr/>
          <a:lstStyle/>
          <a:p>
            <a:r>
              <a:rPr lang="en-US" dirty="0"/>
              <a:t>Thank You</a:t>
            </a:r>
          </a:p>
        </p:txBody>
      </p:sp>
    </p:spTree>
    <p:extLst>
      <p:ext uri="{BB962C8B-B14F-4D97-AF65-F5344CB8AC3E}">
        <p14:creationId xmlns:p14="http://schemas.microsoft.com/office/powerpoint/2010/main" val="2121170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68069C-01D6-42BA-932E-64F704EEC4EC}"/>
              </a:ext>
            </a:extLst>
          </p:cNvPr>
          <p:cNvSpPr>
            <a:spLocks noGrp="1"/>
          </p:cNvSpPr>
          <p:nvPr>
            <p:ph type="title"/>
          </p:nvPr>
        </p:nvSpPr>
        <p:spPr/>
        <p:txBody>
          <a:bodyPr/>
          <a:lstStyle/>
          <a:p>
            <a:r>
              <a:rPr lang="en-US" dirty="0"/>
              <a:t>Helping your family attending commencement to choose the best AirBNB near Columbia</a:t>
            </a:r>
          </a:p>
        </p:txBody>
      </p:sp>
      <p:sp>
        <p:nvSpPr>
          <p:cNvPr id="11" name="Content Placeholder 10">
            <a:extLst>
              <a:ext uri="{FF2B5EF4-FFF2-40B4-BE49-F238E27FC236}">
                <a16:creationId xmlns:a16="http://schemas.microsoft.com/office/drawing/2014/main" id="{B7C76701-9EA9-4A08-9F41-527BA4DE55D2}"/>
              </a:ext>
            </a:extLst>
          </p:cNvPr>
          <p:cNvSpPr>
            <a:spLocks noGrp="1"/>
          </p:cNvSpPr>
          <p:nvPr>
            <p:ph sz="quarter" idx="23"/>
          </p:nvPr>
        </p:nvSpPr>
        <p:spPr/>
        <p:txBody>
          <a:bodyPr/>
          <a:lstStyle/>
          <a:p>
            <a:r>
              <a:rPr lang="en-US" dirty="0"/>
              <a:t>Using up-to-date data on AirBNB listings located in the vicinity of the university, we want to draw insights allowing to pick the ideal location </a:t>
            </a:r>
          </a:p>
        </p:txBody>
      </p:sp>
      <p:pic>
        <p:nvPicPr>
          <p:cNvPr id="12290" name="Picture 2" descr="Resultado de imagen para questioning icon">
            <a:extLst>
              <a:ext uri="{FF2B5EF4-FFF2-40B4-BE49-F238E27FC236}">
                <a16:creationId xmlns:a16="http://schemas.microsoft.com/office/drawing/2014/main" id="{45901688-2CE4-499D-B246-02CBBBC7046C}"/>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6477" y="5369182"/>
            <a:ext cx="956234" cy="956234"/>
          </a:xfrm>
          <a:prstGeom prst="rect">
            <a:avLst/>
          </a:prstGeom>
          <a:noFill/>
          <a:extLst>
            <a:ext uri="{909E8E84-426E-40DD-AFC4-6F175D3DCCD1}">
              <a14:hiddenFill xmlns:a14="http://schemas.microsoft.com/office/drawing/2010/main">
                <a:solidFill>
                  <a:srgbClr val="FFFFFF"/>
                </a:solidFill>
              </a14:hiddenFill>
            </a:ext>
          </a:extLst>
        </p:spPr>
      </p:pic>
      <p:sp>
        <p:nvSpPr>
          <p:cNvPr id="37" name="Google Shape;188;p26">
            <a:extLst>
              <a:ext uri="{FF2B5EF4-FFF2-40B4-BE49-F238E27FC236}">
                <a16:creationId xmlns:a16="http://schemas.microsoft.com/office/drawing/2014/main" id="{CFB52274-2B2C-4CA6-9B9B-0BDFF5EEF042}"/>
              </a:ext>
            </a:extLst>
          </p:cNvPr>
          <p:cNvSpPr txBox="1"/>
          <p:nvPr/>
        </p:nvSpPr>
        <p:spPr>
          <a:xfrm>
            <a:off x="4562344" y="3491864"/>
            <a:ext cx="4254537" cy="1581817"/>
          </a:xfrm>
          <a:prstGeom prst="rect">
            <a:avLst/>
          </a:prstGeom>
          <a:noFill/>
          <a:ln>
            <a:noFill/>
          </a:ln>
        </p:spPr>
        <p:txBody>
          <a:bodyPr spcFirstLastPara="1" wrap="square" lIns="25400" tIns="25400" rIns="25400" bIns="25400" anchor="ctr" anchorCtr="0">
            <a:noAutofit/>
          </a:bodyPr>
          <a:lstStyle/>
          <a:p>
            <a:pPr marL="171450" indent="-171450">
              <a:lnSpc>
                <a:spcPct val="110000"/>
              </a:lnSpc>
              <a:buClr>
                <a:srgbClr val="393C41"/>
              </a:buClr>
              <a:buSzPct val="100000"/>
              <a:buFont typeface="Arial" panose="020B0604020202020204" pitchFamily="34" charset="0"/>
              <a:buChar char="•"/>
            </a:pPr>
            <a:r>
              <a:rPr lang="en-US" sz="1400" dirty="0">
                <a:solidFill>
                  <a:srgbClr val="393C41"/>
                </a:solidFill>
                <a:latin typeface="Arial"/>
                <a:cs typeface="Arial"/>
                <a:sym typeface="Arial"/>
              </a:rPr>
              <a:t>We started with more than 50K listings for NYC and decided to focus on 3 neighborhoods</a:t>
            </a:r>
          </a:p>
          <a:p>
            <a:pPr marL="171450" indent="-171450">
              <a:lnSpc>
                <a:spcPct val="110000"/>
              </a:lnSpc>
              <a:buClr>
                <a:srgbClr val="393C41"/>
              </a:buClr>
              <a:buSzPct val="100000"/>
              <a:buFont typeface="Arial" panose="020B0604020202020204" pitchFamily="34" charset="0"/>
              <a:buChar char="•"/>
            </a:pPr>
            <a:endParaRPr lang="en-US" sz="1400" dirty="0">
              <a:solidFill>
                <a:srgbClr val="393C41"/>
              </a:solidFill>
              <a:latin typeface="Arial"/>
              <a:cs typeface="Arial"/>
              <a:sym typeface="Arial"/>
            </a:endParaRPr>
          </a:p>
          <a:p>
            <a:pPr marL="171450" indent="-171450">
              <a:lnSpc>
                <a:spcPct val="110000"/>
              </a:lnSpc>
              <a:buClr>
                <a:srgbClr val="393C41"/>
              </a:buClr>
              <a:buSzPct val="100000"/>
              <a:buFont typeface="Arial" panose="020B0604020202020204" pitchFamily="34" charset="0"/>
              <a:buChar char="•"/>
            </a:pPr>
            <a:r>
              <a:rPr lang="en-US" sz="1400" dirty="0">
                <a:solidFill>
                  <a:srgbClr val="393C41"/>
                </a:solidFill>
                <a:latin typeface="Arial"/>
                <a:cs typeface="Arial"/>
                <a:sym typeface="Arial"/>
              </a:rPr>
              <a:t>After that, we made an analysis and built our models with 5,296 datapoints corresponding to rooms available from </a:t>
            </a:r>
            <a:r>
              <a:rPr lang="en-US" sz="1400" b="1" dirty="0">
                <a:solidFill>
                  <a:srgbClr val="393C41"/>
                </a:solidFill>
                <a:latin typeface="Arial"/>
                <a:cs typeface="Arial"/>
                <a:sym typeface="Arial"/>
              </a:rPr>
              <a:t>AirBNB data</a:t>
            </a:r>
            <a:r>
              <a:rPr lang="en-US" sz="1400" dirty="0">
                <a:solidFill>
                  <a:srgbClr val="393C41"/>
                </a:solidFill>
                <a:latin typeface="Arial"/>
                <a:cs typeface="Arial"/>
                <a:sym typeface="Arial"/>
              </a:rPr>
              <a:t>, however, some of them are not longer available</a:t>
            </a:r>
          </a:p>
          <a:p>
            <a:pPr marL="171450" indent="-171450">
              <a:lnSpc>
                <a:spcPct val="110000"/>
              </a:lnSpc>
              <a:buClr>
                <a:srgbClr val="393C41"/>
              </a:buClr>
              <a:buSzPct val="100000"/>
              <a:buFont typeface="Arial" panose="020B0604020202020204" pitchFamily="34" charset="0"/>
              <a:buChar char="•"/>
            </a:pPr>
            <a:endParaRPr lang="en-US" sz="1400" dirty="0">
              <a:solidFill>
                <a:srgbClr val="393C41"/>
              </a:solidFill>
              <a:latin typeface="Arial"/>
              <a:cs typeface="Arial"/>
              <a:sym typeface="Arial"/>
            </a:endParaRPr>
          </a:p>
          <a:p>
            <a:pPr marL="171450" indent="-171450">
              <a:lnSpc>
                <a:spcPct val="110000"/>
              </a:lnSpc>
              <a:buClr>
                <a:srgbClr val="393C41"/>
              </a:buClr>
              <a:buSzPct val="100000"/>
              <a:buFont typeface="Arial" panose="020B0604020202020204" pitchFamily="34" charset="0"/>
              <a:buChar char="•"/>
            </a:pPr>
            <a:r>
              <a:rPr lang="en-US" sz="1400" dirty="0">
                <a:solidFill>
                  <a:srgbClr val="393C41"/>
                </a:solidFill>
                <a:latin typeface="Arial"/>
                <a:cs typeface="Arial"/>
                <a:sym typeface="Arial"/>
              </a:rPr>
              <a:t>When we incorporated Ratings Analysis, we found data points for 3,666 of them and performed a new analysis of them</a:t>
            </a:r>
          </a:p>
          <a:p>
            <a:pPr marL="171450" indent="-171450">
              <a:lnSpc>
                <a:spcPct val="110000"/>
              </a:lnSpc>
              <a:buClr>
                <a:srgbClr val="393C41"/>
              </a:buClr>
              <a:buSzPct val="100000"/>
              <a:buFont typeface="Arial" panose="020B0604020202020204" pitchFamily="34" charset="0"/>
              <a:buChar char="•"/>
            </a:pPr>
            <a:endParaRPr lang="en-US" sz="1400" dirty="0">
              <a:solidFill>
                <a:srgbClr val="393C41"/>
              </a:solidFill>
              <a:latin typeface="Arial"/>
              <a:cs typeface="Arial"/>
              <a:sym typeface="Arial"/>
            </a:endParaRPr>
          </a:p>
          <a:p>
            <a:pPr marL="171450" indent="-171450">
              <a:lnSpc>
                <a:spcPct val="110000"/>
              </a:lnSpc>
              <a:buClr>
                <a:srgbClr val="393C41"/>
              </a:buClr>
              <a:buSzPct val="100000"/>
              <a:buFont typeface="Arial" panose="020B0604020202020204" pitchFamily="34" charset="0"/>
              <a:buChar char="•"/>
            </a:pPr>
            <a:r>
              <a:rPr lang="en-US" sz="1400" dirty="0">
                <a:solidFill>
                  <a:srgbClr val="393C41"/>
                </a:solidFill>
                <a:latin typeface="Arial"/>
                <a:cs typeface="Arial"/>
                <a:sym typeface="Arial"/>
              </a:rPr>
              <a:t>Additionally, we performed sentiment analysis, price correlation, reviews correlation among other analysis</a:t>
            </a:r>
          </a:p>
          <a:p>
            <a:pPr marL="171450" indent="-171450">
              <a:lnSpc>
                <a:spcPct val="110000"/>
              </a:lnSpc>
              <a:buClr>
                <a:srgbClr val="393C41"/>
              </a:buClr>
              <a:buSzPct val="100000"/>
              <a:buFont typeface="Arial" panose="020B0604020202020204" pitchFamily="34" charset="0"/>
              <a:buChar char="•"/>
            </a:pPr>
            <a:endParaRPr lang="en-US" sz="1400" dirty="0">
              <a:solidFill>
                <a:srgbClr val="393C41"/>
              </a:solidFill>
              <a:latin typeface="Arial"/>
              <a:cs typeface="Arial"/>
              <a:sym typeface="Arial"/>
            </a:endParaRPr>
          </a:p>
          <a:p>
            <a:pPr marL="171450" indent="-171450">
              <a:lnSpc>
                <a:spcPct val="110000"/>
              </a:lnSpc>
              <a:buClr>
                <a:srgbClr val="393C41"/>
              </a:buClr>
              <a:buSzPct val="100000"/>
              <a:buFont typeface="Arial" panose="020B0604020202020204" pitchFamily="34" charset="0"/>
              <a:buChar char="•"/>
            </a:pPr>
            <a:r>
              <a:rPr lang="en-US" sz="1400" dirty="0">
                <a:solidFill>
                  <a:srgbClr val="393C41"/>
                </a:solidFill>
                <a:latin typeface="Arial"/>
                <a:cs typeface="Arial"/>
                <a:sym typeface="Arial"/>
              </a:rPr>
              <a:t>Finally, we built an interactive dashboard to help with the decision</a:t>
            </a:r>
            <a:endParaRPr sz="1000" dirty="0"/>
          </a:p>
          <a:p>
            <a:pPr marL="171450" indent="-171450" algn="ctr">
              <a:buSzPct val="100000"/>
              <a:buFont typeface="Arial" panose="020B0604020202020204" pitchFamily="34" charset="0"/>
              <a:buChar char="•"/>
            </a:pPr>
            <a:endParaRPr sz="1400" dirty="0">
              <a:solidFill>
                <a:srgbClr val="393C41"/>
              </a:solidFill>
              <a:latin typeface="Arial"/>
              <a:ea typeface="Arial"/>
              <a:cs typeface="Arial"/>
              <a:sym typeface="Arial"/>
            </a:endParaRPr>
          </a:p>
        </p:txBody>
      </p:sp>
      <p:graphicFrame>
        <p:nvGraphicFramePr>
          <p:cNvPr id="9" name="Chart 8">
            <a:extLst>
              <a:ext uri="{FF2B5EF4-FFF2-40B4-BE49-F238E27FC236}">
                <a16:creationId xmlns:a16="http://schemas.microsoft.com/office/drawing/2014/main" id="{C8592ED8-DEA3-4AB7-9534-D4ADD5CC72D9}"/>
              </a:ext>
            </a:extLst>
          </p:cNvPr>
          <p:cNvGraphicFramePr/>
          <p:nvPr>
            <p:extLst>
              <p:ext uri="{D42A27DB-BD31-4B8C-83A1-F6EECF244321}">
                <p14:modId xmlns:p14="http://schemas.microsoft.com/office/powerpoint/2010/main" val="1118756425"/>
              </p:ext>
            </p:extLst>
          </p:nvPr>
        </p:nvGraphicFramePr>
        <p:xfrm>
          <a:off x="9105090" y="3491864"/>
          <a:ext cx="2704471" cy="2588102"/>
        </p:xfrm>
        <a:graphic>
          <a:graphicData uri="http://schemas.openxmlformats.org/drawingml/2006/chart">
            <c:chart xmlns:c="http://schemas.openxmlformats.org/drawingml/2006/chart" xmlns:r="http://schemas.openxmlformats.org/officeDocument/2006/relationships" r:id="rId4"/>
          </a:graphicData>
        </a:graphic>
      </p:graphicFrame>
      <p:pic>
        <p:nvPicPr>
          <p:cNvPr id="39" name="Picture 2" descr="Resultado de imagen para columbia commencement">
            <a:extLst>
              <a:ext uri="{FF2B5EF4-FFF2-40B4-BE49-F238E27FC236}">
                <a16:creationId xmlns:a16="http://schemas.microsoft.com/office/drawing/2014/main" id="{0AB4C71D-787F-402A-8E45-ED63C58C0A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3876" y="1847925"/>
            <a:ext cx="3526296" cy="234507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8" name="Graphic 17" descr="Home">
            <a:extLst>
              <a:ext uri="{FF2B5EF4-FFF2-40B4-BE49-F238E27FC236}">
                <a16:creationId xmlns:a16="http://schemas.microsoft.com/office/drawing/2014/main" id="{24A57967-5E4E-4967-A78B-DADB2F726A0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53083" y="5106292"/>
            <a:ext cx="482172" cy="482172"/>
          </a:xfrm>
          <a:prstGeom prst="rect">
            <a:avLst/>
          </a:prstGeom>
        </p:spPr>
      </p:pic>
      <p:pic>
        <p:nvPicPr>
          <p:cNvPr id="21" name="Graphic 20" descr="Schoolhouse">
            <a:extLst>
              <a:ext uri="{FF2B5EF4-FFF2-40B4-BE49-F238E27FC236}">
                <a16:creationId xmlns:a16="http://schemas.microsoft.com/office/drawing/2014/main" id="{B0932A85-E6D6-4678-A847-1A9460898D5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94169" y="4713318"/>
            <a:ext cx="482172" cy="482172"/>
          </a:xfrm>
          <a:prstGeom prst="rect">
            <a:avLst/>
          </a:prstGeom>
        </p:spPr>
      </p:pic>
      <p:pic>
        <p:nvPicPr>
          <p:cNvPr id="28" name="Graphic 27" descr="Building">
            <a:extLst>
              <a:ext uri="{FF2B5EF4-FFF2-40B4-BE49-F238E27FC236}">
                <a16:creationId xmlns:a16="http://schemas.microsoft.com/office/drawing/2014/main" id="{E87EA70E-D2CA-4634-B054-8163584E714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35255" y="5168559"/>
            <a:ext cx="482172" cy="482172"/>
          </a:xfrm>
          <a:prstGeom prst="rect">
            <a:avLst/>
          </a:prstGeom>
        </p:spPr>
      </p:pic>
      <p:pic>
        <p:nvPicPr>
          <p:cNvPr id="46" name="Picture 3" descr="http://www.vikinghomes.com/site_media/media/listings/community_logo/Morningside_Heights.png">
            <a:extLst>
              <a:ext uri="{FF2B5EF4-FFF2-40B4-BE49-F238E27FC236}">
                <a16:creationId xmlns:a16="http://schemas.microsoft.com/office/drawing/2014/main" id="{BA27077D-A1AC-4B6B-B8D9-D6950C84CBCE}"/>
              </a:ext>
            </a:extLst>
          </p:cNvPr>
          <p:cNvPicPr>
            <a:picLocks noChangeAspect="1" noChangeArrowheads="1"/>
          </p:cNvPicPr>
          <p:nvPr/>
        </p:nvPicPr>
        <p:blipFill>
          <a:blip r:embed="rId12">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10554389" y="2087505"/>
            <a:ext cx="1101364" cy="36120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5" descr="https://www.pratthomes.ca/wp-content/uploads/manhattan-upper-west-side-logo.jpg">
            <a:extLst>
              <a:ext uri="{FF2B5EF4-FFF2-40B4-BE49-F238E27FC236}">
                <a16:creationId xmlns:a16="http://schemas.microsoft.com/office/drawing/2014/main" id="{9B8F7A6A-5C9B-4680-8A67-374F345096B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05090" y="2128496"/>
            <a:ext cx="1081544" cy="38515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7" descr="https://harlemlocal.com/wp-content/uploads/2018/06/harlemlocal-nyc-local-marketing-magazine-800.png">
            <a:extLst>
              <a:ext uri="{FF2B5EF4-FFF2-40B4-BE49-F238E27FC236}">
                <a16:creationId xmlns:a16="http://schemas.microsoft.com/office/drawing/2014/main" id="{5BFE0B5F-1DAA-435F-937D-55FA90895F86}"/>
              </a:ext>
            </a:extLst>
          </p:cNvPr>
          <p:cNvPicPr>
            <a:picLocks noChangeAspect="1" noChangeArrowheads="1"/>
          </p:cNvPicPr>
          <p:nvPr/>
        </p:nvPicPr>
        <p:blipFill>
          <a:blip r:embed="rId1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853499" y="2744975"/>
            <a:ext cx="1035034" cy="38813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Resultado de imagen para airbnb logo">
            <a:extLst>
              <a:ext uri="{FF2B5EF4-FFF2-40B4-BE49-F238E27FC236}">
                <a16:creationId xmlns:a16="http://schemas.microsoft.com/office/drawing/2014/main" id="{785043F1-73F2-4D61-9E3A-433736E8EC7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17804" y="5691976"/>
            <a:ext cx="1125532" cy="351729"/>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6" descr="Resultado de imagen para columbia university logo">
            <a:extLst>
              <a:ext uri="{FF2B5EF4-FFF2-40B4-BE49-F238E27FC236}">
                <a16:creationId xmlns:a16="http://schemas.microsoft.com/office/drawing/2014/main" id="{C47E760B-F1BB-4301-9F19-3AF37E8AFAB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24688" y="4148135"/>
            <a:ext cx="1536530" cy="56081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17">
            <p14:nvContentPartPr>
              <p14:cNvPr id="2" name="Ink 1">
                <a:extLst>
                  <a:ext uri="{FF2B5EF4-FFF2-40B4-BE49-F238E27FC236}">
                    <a16:creationId xmlns:a16="http://schemas.microsoft.com/office/drawing/2014/main" id="{0BCB4F5F-6DB4-4BCB-8E07-96631C2325F6}"/>
                  </a:ext>
                </a:extLst>
              </p14:cNvPr>
              <p14:cNvContentPartPr/>
              <p14:nvPr/>
            </p14:nvContentPartPr>
            <p14:xfrm>
              <a:off x="12161068" y="1619958"/>
              <a:ext cx="17280" cy="1440"/>
            </p14:xfrm>
          </p:contentPart>
        </mc:Choice>
        <mc:Fallback xmlns="">
          <p:pic>
            <p:nvPicPr>
              <p:cNvPr id="2" name="Ink 1">
                <a:extLst>
                  <a:ext uri="{FF2B5EF4-FFF2-40B4-BE49-F238E27FC236}">
                    <a16:creationId xmlns:a16="http://schemas.microsoft.com/office/drawing/2014/main" id="{0BCB4F5F-6DB4-4BCB-8E07-96631C2325F6}"/>
                  </a:ext>
                </a:extLst>
              </p:cNvPr>
              <p:cNvPicPr/>
              <p:nvPr/>
            </p:nvPicPr>
            <p:blipFill>
              <a:blip r:embed="rId18"/>
              <a:stretch>
                <a:fillRect/>
              </a:stretch>
            </p:blipFill>
            <p:spPr>
              <a:xfrm>
                <a:off x="12156748" y="1615638"/>
                <a:ext cx="25920" cy="10080"/>
              </a:xfrm>
              <a:prstGeom prst="rect">
                <a:avLst/>
              </a:prstGeom>
            </p:spPr>
          </p:pic>
        </mc:Fallback>
      </mc:AlternateContent>
    </p:spTree>
    <p:extLst>
      <p:ext uri="{BB962C8B-B14F-4D97-AF65-F5344CB8AC3E}">
        <p14:creationId xmlns:p14="http://schemas.microsoft.com/office/powerpoint/2010/main" val="3062759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68069C-01D6-42BA-932E-64F704EEC4EC}"/>
              </a:ext>
            </a:extLst>
          </p:cNvPr>
          <p:cNvSpPr>
            <a:spLocks noGrp="1"/>
          </p:cNvSpPr>
          <p:nvPr>
            <p:ph type="title"/>
          </p:nvPr>
        </p:nvSpPr>
        <p:spPr/>
        <p:txBody>
          <a:bodyPr/>
          <a:lstStyle/>
          <a:p>
            <a:r>
              <a:rPr lang="en-US" dirty="0"/>
              <a:t>Our first step was analyzing the data we gathered directly from AirBNB databases</a:t>
            </a:r>
          </a:p>
        </p:txBody>
      </p:sp>
      <p:sp>
        <p:nvSpPr>
          <p:cNvPr id="11" name="Content Placeholder 10">
            <a:extLst>
              <a:ext uri="{FF2B5EF4-FFF2-40B4-BE49-F238E27FC236}">
                <a16:creationId xmlns:a16="http://schemas.microsoft.com/office/drawing/2014/main" id="{B7C76701-9EA9-4A08-9F41-527BA4DE55D2}"/>
              </a:ext>
            </a:extLst>
          </p:cNvPr>
          <p:cNvSpPr>
            <a:spLocks noGrp="1"/>
          </p:cNvSpPr>
          <p:nvPr>
            <p:ph sz="quarter" idx="23"/>
          </p:nvPr>
        </p:nvSpPr>
        <p:spPr/>
        <p:txBody>
          <a:bodyPr/>
          <a:lstStyle/>
          <a:p>
            <a:r>
              <a:rPr lang="en-US" dirty="0"/>
              <a:t>The data we obtained, contained +50K datapoints for NYC with features including location, price and amount of reviews</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88A5D87-91E6-4387-9B0A-11B10E3EB7C6}"/>
                  </a:ext>
                </a:extLst>
              </p14:cNvPr>
              <p14:cNvContentPartPr/>
              <p14:nvPr/>
            </p14:nvContentPartPr>
            <p14:xfrm>
              <a:off x="12028004" y="1514695"/>
              <a:ext cx="16200" cy="27360"/>
            </p14:xfrm>
          </p:contentPart>
        </mc:Choice>
        <mc:Fallback xmlns="">
          <p:pic>
            <p:nvPicPr>
              <p:cNvPr id="6" name="Ink 5">
                <a:extLst>
                  <a:ext uri="{FF2B5EF4-FFF2-40B4-BE49-F238E27FC236}">
                    <a16:creationId xmlns:a16="http://schemas.microsoft.com/office/drawing/2014/main" id="{188A5D87-91E6-4387-9B0A-11B10E3EB7C6}"/>
                  </a:ext>
                </a:extLst>
              </p:cNvPr>
              <p:cNvPicPr/>
              <p:nvPr/>
            </p:nvPicPr>
            <p:blipFill>
              <a:blip r:embed="rId4"/>
              <a:stretch>
                <a:fillRect/>
              </a:stretch>
            </p:blipFill>
            <p:spPr>
              <a:xfrm>
                <a:off x="12023684" y="1510375"/>
                <a:ext cx="24840" cy="36000"/>
              </a:xfrm>
              <a:prstGeom prst="rect">
                <a:avLst/>
              </a:prstGeom>
            </p:spPr>
          </p:pic>
        </mc:Fallback>
      </mc:AlternateContent>
      <p:graphicFrame>
        <p:nvGraphicFramePr>
          <p:cNvPr id="4" name="Table 3">
            <a:extLst>
              <a:ext uri="{FF2B5EF4-FFF2-40B4-BE49-F238E27FC236}">
                <a16:creationId xmlns:a16="http://schemas.microsoft.com/office/drawing/2014/main" id="{93C7B564-9A8F-4DD1-B37B-90D1FFDE133D}"/>
              </a:ext>
            </a:extLst>
          </p:cNvPr>
          <p:cNvGraphicFramePr>
            <a:graphicFrameLocks noGrp="1"/>
          </p:cNvGraphicFramePr>
          <p:nvPr>
            <p:extLst>
              <p:ext uri="{D42A27DB-BD31-4B8C-83A1-F6EECF244321}">
                <p14:modId xmlns:p14="http://schemas.microsoft.com/office/powerpoint/2010/main" val="2095052092"/>
              </p:ext>
            </p:extLst>
          </p:nvPr>
        </p:nvGraphicFramePr>
        <p:xfrm>
          <a:off x="640185" y="1681779"/>
          <a:ext cx="10908752" cy="4291052"/>
        </p:xfrm>
        <a:graphic>
          <a:graphicData uri="http://schemas.openxmlformats.org/drawingml/2006/table">
            <a:tbl>
              <a:tblPr firstRow="1">
                <a:tableStyleId>{69012ECD-51FC-41F1-AA8D-1B2483CD663E}</a:tableStyleId>
              </a:tblPr>
              <a:tblGrid>
                <a:gridCol w="359275">
                  <a:extLst>
                    <a:ext uri="{9D8B030D-6E8A-4147-A177-3AD203B41FA5}">
                      <a16:colId xmlns:a16="http://schemas.microsoft.com/office/drawing/2014/main" val="2160310113"/>
                    </a:ext>
                  </a:extLst>
                </a:gridCol>
                <a:gridCol w="1256623">
                  <a:extLst>
                    <a:ext uri="{9D8B030D-6E8A-4147-A177-3AD203B41FA5}">
                      <a16:colId xmlns:a16="http://schemas.microsoft.com/office/drawing/2014/main" val="1717816264"/>
                    </a:ext>
                  </a:extLst>
                </a:gridCol>
                <a:gridCol w="429493">
                  <a:extLst>
                    <a:ext uri="{9D8B030D-6E8A-4147-A177-3AD203B41FA5}">
                      <a16:colId xmlns:a16="http://schemas.microsoft.com/office/drawing/2014/main" val="3573194395"/>
                    </a:ext>
                  </a:extLst>
                </a:gridCol>
                <a:gridCol w="681797">
                  <a:extLst>
                    <a:ext uri="{9D8B030D-6E8A-4147-A177-3AD203B41FA5}">
                      <a16:colId xmlns:a16="http://schemas.microsoft.com/office/drawing/2014/main" val="2220539146"/>
                    </a:ext>
                  </a:extLst>
                </a:gridCol>
                <a:gridCol w="669663">
                  <a:extLst>
                    <a:ext uri="{9D8B030D-6E8A-4147-A177-3AD203B41FA5}">
                      <a16:colId xmlns:a16="http://schemas.microsoft.com/office/drawing/2014/main" val="2553017879"/>
                    </a:ext>
                  </a:extLst>
                </a:gridCol>
                <a:gridCol w="693931">
                  <a:extLst>
                    <a:ext uri="{9D8B030D-6E8A-4147-A177-3AD203B41FA5}">
                      <a16:colId xmlns:a16="http://schemas.microsoft.com/office/drawing/2014/main" val="2753623007"/>
                    </a:ext>
                  </a:extLst>
                </a:gridCol>
                <a:gridCol w="681797">
                  <a:extLst>
                    <a:ext uri="{9D8B030D-6E8A-4147-A177-3AD203B41FA5}">
                      <a16:colId xmlns:a16="http://schemas.microsoft.com/office/drawing/2014/main" val="1821620075"/>
                    </a:ext>
                  </a:extLst>
                </a:gridCol>
                <a:gridCol w="681797">
                  <a:extLst>
                    <a:ext uri="{9D8B030D-6E8A-4147-A177-3AD203B41FA5}">
                      <a16:colId xmlns:a16="http://schemas.microsoft.com/office/drawing/2014/main" val="1017910119"/>
                    </a:ext>
                  </a:extLst>
                </a:gridCol>
                <a:gridCol w="681797">
                  <a:extLst>
                    <a:ext uri="{9D8B030D-6E8A-4147-A177-3AD203B41FA5}">
                      <a16:colId xmlns:a16="http://schemas.microsoft.com/office/drawing/2014/main" val="2274789392"/>
                    </a:ext>
                  </a:extLst>
                </a:gridCol>
                <a:gridCol w="681797">
                  <a:extLst>
                    <a:ext uri="{9D8B030D-6E8A-4147-A177-3AD203B41FA5}">
                      <a16:colId xmlns:a16="http://schemas.microsoft.com/office/drawing/2014/main" val="1565472742"/>
                    </a:ext>
                  </a:extLst>
                </a:gridCol>
                <a:gridCol w="681797">
                  <a:extLst>
                    <a:ext uri="{9D8B030D-6E8A-4147-A177-3AD203B41FA5}">
                      <a16:colId xmlns:a16="http://schemas.microsoft.com/office/drawing/2014/main" val="3782830837"/>
                    </a:ext>
                  </a:extLst>
                </a:gridCol>
                <a:gridCol w="681797">
                  <a:extLst>
                    <a:ext uri="{9D8B030D-6E8A-4147-A177-3AD203B41FA5}">
                      <a16:colId xmlns:a16="http://schemas.microsoft.com/office/drawing/2014/main" val="171958662"/>
                    </a:ext>
                  </a:extLst>
                </a:gridCol>
                <a:gridCol w="681797">
                  <a:extLst>
                    <a:ext uri="{9D8B030D-6E8A-4147-A177-3AD203B41FA5}">
                      <a16:colId xmlns:a16="http://schemas.microsoft.com/office/drawing/2014/main" val="1352693087"/>
                    </a:ext>
                  </a:extLst>
                </a:gridCol>
                <a:gridCol w="681797">
                  <a:extLst>
                    <a:ext uri="{9D8B030D-6E8A-4147-A177-3AD203B41FA5}">
                      <a16:colId xmlns:a16="http://schemas.microsoft.com/office/drawing/2014/main" val="2527991867"/>
                    </a:ext>
                  </a:extLst>
                </a:gridCol>
                <a:gridCol w="904415">
                  <a:extLst>
                    <a:ext uri="{9D8B030D-6E8A-4147-A177-3AD203B41FA5}">
                      <a16:colId xmlns:a16="http://schemas.microsoft.com/office/drawing/2014/main" val="3201463994"/>
                    </a:ext>
                  </a:extLst>
                </a:gridCol>
                <a:gridCol w="459179">
                  <a:extLst>
                    <a:ext uri="{9D8B030D-6E8A-4147-A177-3AD203B41FA5}">
                      <a16:colId xmlns:a16="http://schemas.microsoft.com/office/drawing/2014/main" val="515713984"/>
                    </a:ext>
                  </a:extLst>
                </a:gridCol>
              </a:tblGrid>
              <a:tr h="362004">
                <a:tc>
                  <a:txBody>
                    <a:bodyPr/>
                    <a:lstStyle/>
                    <a:p>
                      <a:pPr algn="ctr" fontAlgn="b"/>
                      <a:r>
                        <a:rPr lang="en-US" sz="900" u="none" strike="noStrike">
                          <a:effectLst/>
                        </a:rPr>
                        <a:t>id</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name</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host_id</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host_name</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neighbourhood_group</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neighbourhood</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latitude</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longitude</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room_type</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price</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minimum_nights</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number_of_reviews</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last_review</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reviews_per_month</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calculated_host_listings_count</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availability_365</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37913719"/>
                  </a:ext>
                </a:extLst>
              </a:tr>
              <a:tr h="267068">
                <a:tc>
                  <a:txBody>
                    <a:bodyPr/>
                    <a:lstStyle/>
                    <a:p>
                      <a:pPr algn="ctr" fontAlgn="b"/>
                      <a:r>
                        <a:rPr lang="en-US" sz="900" u="none" strike="noStrike">
                          <a:effectLst/>
                        </a:rPr>
                        <a:t>2454</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superCondo</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2688</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Ben</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Manhattan</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Midtown</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40.75552</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-73.9677</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Entire home/apt</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137</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7</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30-01-19</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65</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5182191"/>
                  </a:ext>
                </a:extLst>
              </a:tr>
              <a:tr h="362004">
                <a:tc>
                  <a:txBody>
                    <a:bodyPr/>
                    <a:lstStyle/>
                    <a:p>
                      <a:pPr algn="ctr" fontAlgn="b"/>
                      <a:r>
                        <a:rPr lang="en-US" sz="900" u="none" strike="noStrike">
                          <a:effectLst/>
                        </a:rPr>
                        <a:t>2539</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Clean &amp; quiet apt home by the park</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2787</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John</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Brooklyn</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Kensington</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40.64749</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-73.9724</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Private room</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149</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9</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19-10-18</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0.23</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8</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365</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8315533"/>
                  </a:ext>
                </a:extLst>
              </a:tr>
              <a:tr h="362004">
                <a:tc>
                  <a:txBody>
                    <a:bodyPr/>
                    <a:lstStyle/>
                    <a:p>
                      <a:pPr algn="ctr" fontAlgn="b"/>
                      <a:r>
                        <a:rPr lang="en-US" sz="900" u="none" strike="noStrike">
                          <a:effectLst/>
                        </a:rPr>
                        <a:t>2595</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Skylit Midtown Castle</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2845</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Jennifer</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Manhattan</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Midtown</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40.75362</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-73.9838</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Entire home/apt</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225</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43</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02-01-19</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0.38</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365</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98756328"/>
                  </a:ext>
                </a:extLst>
              </a:tr>
              <a:tr h="362004">
                <a:tc>
                  <a:txBody>
                    <a:bodyPr/>
                    <a:lstStyle/>
                    <a:p>
                      <a:pPr algn="ctr" fontAlgn="b"/>
                      <a:r>
                        <a:rPr lang="en-US" sz="900" u="none" strike="noStrike">
                          <a:effectLst/>
                        </a:rPr>
                        <a:t>3330</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 Brooklyn Penthouse Guestroom ++</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4177</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Jbee</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Brooklyn</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Williamsburg</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40.70856</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-73.9424</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Private room</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70</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5</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39</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07-12-18</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0.35</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3</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290</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8656245"/>
                  </a:ext>
                </a:extLst>
              </a:tr>
              <a:tr h="482075">
                <a:tc>
                  <a:txBody>
                    <a:bodyPr/>
                    <a:lstStyle/>
                    <a:p>
                      <a:pPr algn="ctr" fontAlgn="b"/>
                      <a:r>
                        <a:rPr lang="en-US" sz="900" u="none" strike="noStrike">
                          <a:effectLst/>
                        </a:rPr>
                        <a:t>3647</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THE VILLAGE OF HARLEM....NEW YORK !</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4632</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Elisabeth</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Manhattan</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Harlem</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40.80902</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-73.9419</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Private room</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150</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3</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365</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9081712"/>
                  </a:ext>
                </a:extLst>
              </a:tr>
              <a:tr h="362004">
                <a:tc>
                  <a:txBody>
                    <a:bodyPr/>
                    <a:lstStyle/>
                    <a:p>
                      <a:pPr algn="ctr" fontAlgn="b"/>
                      <a:r>
                        <a:rPr lang="en-US" sz="900" u="none" strike="noStrike">
                          <a:effectLst/>
                        </a:rPr>
                        <a:t>3831</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Cozy Entire Floor of Brownstone</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4869</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LisaRoxanne</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Brooklyn</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Clinton Hill</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40.68514</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-73.9598</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Entire home/apt</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89</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231</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17-01-19</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4.37</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162</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5015179"/>
                  </a:ext>
                </a:extLst>
              </a:tr>
              <a:tr h="482075">
                <a:tc>
                  <a:txBody>
                    <a:bodyPr/>
                    <a:lstStyle/>
                    <a:p>
                      <a:pPr algn="ctr" fontAlgn="b"/>
                      <a:r>
                        <a:rPr lang="en-US" sz="900" u="none" strike="noStrike">
                          <a:effectLst/>
                        </a:rPr>
                        <a:t>5022</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Entire Apt: Spacious Studio/Loft by central park</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7192</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Laura</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Manhattan</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East Harlem</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40.79851</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-73.944</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Entire home/apt</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80</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10</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9</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19-11-18</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0.11</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dirty="0">
                          <a:effectLst/>
                        </a:rPr>
                        <a:t>48</a:t>
                      </a:r>
                      <a:endParaRPr lang="en-US" sz="900" b="0" i="0" u="none" strike="noStrike" dirty="0">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9239370"/>
                  </a:ext>
                </a:extLst>
              </a:tr>
              <a:tr h="482075">
                <a:tc>
                  <a:txBody>
                    <a:bodyPr/>
                    <a:lstStyle/>
                    <a:p>
                      <a:pPr algn="ctr" fontAlgn="b"/>
                      <a:r>
                        <a:rPr lang="en-US" sz="900" u="none" strike="noStrike">
                          <a:effectLst/>
                        </a:rPr>
                        <a:t>5099</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Large Cozy 1 BR Apartment In Midtown East</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7322</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Chris</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Manhattan</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Murray Hill</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40.74767</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-73.975</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Entire home/apt</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185</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70</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02-12-18</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0.59</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5877796"/>
                  </a:ext>
                </a:extLst>
              </a:tr>
              <a:tr h="267068">
                <a:tc>
                  <a:txBody>
                    <a:bodyPr/>
                    <a:lstStyle/>
                    <a:p>
                      <a:pPr algn="ctr" fontAlgn="b"/>
                      <a:r>
                        <a:rPr lang="en-US" sz="900" u="none" strike="noStrike">
                          <a:effectLst/>
                        </a:rPr>
                        <a:t>5121</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BlissArtsSpace!</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7356</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Garon</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Brooklyn</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Bedford-Stuyvesant</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40.68688</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-73.956</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Private room</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60</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45</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49</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05-10-17</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0.42</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3403416"/>
                  </a:ext>
                </a:extLst>
              </a:tr>
              <a:tr h="482075">
                <a:tc>
                  <a:txBody>
                    <a:bodyPr/>
                    <a:lstStyle/>
                    <a:p>
                      <a:pPr algn="ctr" fontAlgn="b"/>
                      <a:r>
                        <a:rPr lang="en-US" sz="2000" b="1" i="0" u="none" strike="noStrike" dirty="0">
                          <a:solidFill>
                            <a:srgbClr val="000000"/>
                          </a:solidFill>
                          <a:effectLst/>
                          <a:latin typeface="Calibri" panose="020F0502020204030204" pitchFamily="34" charset="0"/>
                        </a:rPr>
                        <a:t>…</a:t>
                      </a: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dirty="0">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dirty="0">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dirty="0">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dirty="0">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dirty="0">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dirty="0">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900" b="0" i="0" u="none" strike="noStrike" dirty="0">
                        <a:solidFill>
                          <a:srgbClr val="000000"/>
                        </a:solidFill>
                        <a:effectLst/>
                        <a:latin typeface="Calibri" panose="020F0502020204030204" pitchFamily="34" charset="0"/>
                      </a:endParaRPr>
                    </a:p>
                  </a:txBody>
                  <a:tcPr marL="2046" marR="2046" marT="20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9332381"/>
                  </a:ext>
                </a:extLst>
              </a:tr>
            </a:tbl>
          </a:graphicData>
        </a:graphic>
      </p:graphicFrame>
      <p:sp>
        <p:nvSpPr>
          <p:cNvPr id="13" name="Rectangle 12">
            <a:extLst>
              <a:ext uri="{FF2B5EF4-FFF2-40B4-BE49-F238E27FC236}">
                <a16:creationId xmlns:a16="http://schemas.microsoft.com/office/drawing/2014/main" id="{0CCBEA62-CBD0-4A84-B6E0-8B89F462A7E4}"/>
              </a:ext>
            </a:extLst>
          </p:cNvPr>
          <p:cNvSpPr/>
          <p:nvPr/>
        </p:nvSpPr>
        <p:spPr>
          <a:xfrm>
            <a:off x="983512" y="6214467"/>
            <a:ext cx="10023601" cy="4779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4" name="Espace réservé du contenu 3">
            <a:extLst>
              <a:ext uri="{FF2B5EF4-FFF2-40B4-BE49-F238E27FC236}">
                <a16:creationId xmlns:a16="http://schemas.microsoft.com/office/drawing/2014/main" id="{8063100C-3BA4-4DF9-B648-5D2FB23CFBB9}"/>
              </a:ext>
            </a:extLst>
          </p:cNvPr>
          <p:cNvSpPr txBox="1">
            <a:spLocks/>
          </p:cNvSpPr>
          <p:nvPr/>
        </p:nvSpPr>
        <p:spPr>
          <a:xfrm>
            <a:off x="983512" y="6214467"/>
            <a:ext cx="9867014" cy="376321"/>
          </a:xfrm>
          <a:prstGeom prst="rect">
            <a:avLst/>
          </a:prstGeom>
        </p:spPr>
        <p:txBody>
          <a:bodyPr/>
          <a:lstStyle>
            <a:lvl1pPr marL="0" indent="0" algn="l" defTabSz="914377" rtl="0" eaLnBrk="1" latinLnBrk="0" hangingPunct="1">
              <a:lnSpc>
                <a:spcPct val="85000"/>
              </a:lnSpc>
              <a:spcBef>
                <a:spcPts val="0"/>
              </a:spcBef>
              <a:spcAft>
                <a:spcPts val="0"/>
              </a:spcAft>
              <a:buFont typeface="Arial" panose="020B0604020202020204" pitchFamily="34" charset="0"/>
              <a:buNone/>
              <a:defRPr sz="2000" b="1" kern="1200" cap="none" baseline="0">
                <a:solidFill>
                  <a:schemeClr val="tx1">
                    <a:lumMod val="65000"/>
                    <a:lumOff val="35000"/>
                  </a:schemeClr>
                </a:solidFill>
                <a:latin typeface="+mn-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4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US" sz="1600" b="0" dirty="0">
                <a:solidFill>
                  <a:schemeClr val="bg1"/>
                </a:solidFill>
              </a:rPr>
              <a:t>As we can see, there are no features referring to customer experience (ratings or reviews), however, we aimed to find a model to predict price and estimate the best “value” option</a:t>
            </a:r>
          </a:p>
        </p:txBody>
      </p:sp>
    </p:spTree>
    <p:extLst>
      <p:ext uri="{BB962C8B-B14F-4D97-AF65-F5344CB8AC3E}">
        <p14:creationId xmlns:p14="http://schemas.microsoft.com/office/powerpoint/2010/main" val="2610750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D4D1D3BB-FBB4-4571-B254-B6E20279A669}"/>
              </a:ext>
            </a:extLst>
          </p:cNvPr>
          <p:cNvSpPr txBox="1"/>
          <p:nvPr/>
        </p:nvSpPr>
        <p:spPr>
          <a:xfrm>
            <a:off x="648393" y="4752229"/>
            <a:ext cx="3434509" cy="1332000"/>
          </a:xfrm>
          <a:prstGeom prst="rect">
            <a:avLst/>
          </a:prstGeom>
          <a:solidFill>
            <a:schemeClr val="accent5">
              <a:lumMod val="20000"/>
              <a:lumOff val="80000"/>
            </a:schemeClr>
          </a:solidFill>
        </p:spPr>
        <p:txBody>
          <a:bodyPr vert="horz" wrap="square" lIns="0" tIns="0" rIns="0" bIns="0" rtlCol="0">
            <a:spAutoFit/>
          </a:bodyPr>
          <a:lstStyle/>
          <a:p>
            <a:endParaRPr lang="en-US" sz="1200" dirty="0"/>
          </a:p>
        </p:txBody>
      </p:sp>
      <p:sp>
        <p:nvSpPr>
          <p:cNvPr id="17" name="TextBox 16">
            <a:extLst>
              <a:ext uri="{FF2B5EF4-FFF2-40B4-BE49-F238E27FC236}">
                <a16:creationId xmlns:a16="http://schemas.microsoft.com/office/drawing/2014/main" id="{3E6BD51E-005B-41CF-BE14-6CA66374370B}"/>
              </a:ext>
            </a:extLst>
          </p:cNvPr>
          <p:cNvSpPr txBox="1"/>
          <p:nvPr/>
        </p:nvSpPr>
        <p:spPr>
          <a:xfrm>
            <a:off x="4524462" y="4752229"/>
            <a:ext cx="3434509" cy="1332000"/>
          </a:xfrm>
          <a:prstGeom prst="rect">
            <a:avLst/>
          </a:prstGeom>
          <a:solidFill>
            <a:schemeClr val="accent5">
              <a:lumMod val="20000"/>
              <a:lumOff val="80000"/>
            </a:schemeClr>
          </a:solidFill>
        </p:spPr>
        <p:txBody>
          <a:bodyPr vert="horz" wrap="square" lIns="0" tIns="0" rIns="0" bIns="0" rtlCol="0">
            <a:spAutoFit/>
          </a:bodyPr>
          <a:lstStyle/>
          <a:p>
            <a:endParaRPr lang="en-US" sz="1200" dirty="0"/>
          </a:p>
        </p:txBody>
      </p:sp>
      <p:sp>
        <p:nvSpPr>
          <p:cNvPr id="18" name="TextBox 17">
            <a:extLst>
              <a:ext uri="{FF2B5EF4-FFF2-40B4-BE49-F238E27FC236}">
                <a16:creationId xmlns:a16="http://schemas.microsoft.com/office/drawing/2014/main" id="{EF40F6C7-95DA-4E3F-8CF2-1766012915E5}"/>
              </a:ext>
            </a:extLst>
          </p:cNvPr>
          <p:cNvSpPr txBox="1"/>
          <p:nvPr/>
        </p:nvSpPr>
        <p:spPr>
          <a:xfrm>
            <a:off x="8298073" y="4752229"/>
            <a:ext cx="3434509" cy="1332000"/>
          </a:xfrm>
          <a:prstGeom prst="rect">
            <a:avLst/>
          </a:prstGeom>
          <a:solidFill>
            <a:schemeClr val="accent5">
              <a:lumMod val="20000"/>
              <a:lumOff val="80000"/>
            </a:schemeClr>
          </a:solidFill>
        </p:spPr>
        <p:txBody>
          <a:bodyPr vert="horz" wrap="square" lIns="0" tIns="0" rIns="0" bIns="0" rtlCol="0">
            <a:spAutoFit/>
          </a:bodyPr>
          <a:lstStyle/>
          <a:p>
            <a:endParaRPr lang="en-US" sz="1200" dirty="0"/>
          </a:p>
        </p:txBody>
      </p:sp>
      <p:sp>
        <p:nvSpPr>
          <p:cNvPr id="3" name="Title 2">
            <a:extLst>
              <a:ext uri="{FF2B5EF4-FFF2-40B4-BE49-F238E27FC236}">
                <a16:creationId xmlns:a16="http://schemas.microsoft.com/office/drawing/2014/main" id="{8368069C-01D6-42BA-932E-64F704EEC4EC}"/>
              </a:ext>
            </a:extLst>
          </p:cNvPr>
          <p:cNvSpPr>
            <a:spLocks noGrp="1"/>
          </p:cNvSpPr>
          <p:nvPr>
            <p:ph type="title"/>
          </p:nvPr>
        </p:nvSpPr>
        <p:spPr/>
        <p:txBody>
          <a:bodyPr/>
          <a:lstStyle/>
          <a:p>
            <a:r>
              <a:rPr lang="en-US" dirty="0"/>
              <a:t>We started by processing the data and looking for a correlation between the available features and the impact on the price</a:t>
            </a:r>
          </a:p>
        </p:txBody>
      </p:sp>
      <p:sp>
        <p:nvSpPr>
          <p:cNvPr id="11" name="Content Placeholder 10">
            <a:extLst>
              <a:ext uri="{FF2B5EF4-FFF2-40B4-BE49-F238E27FC236}">
                <a16:creationId xmlns:a16="http://schemas.microsoft.com/office/drawing/2014/main" id="{B7C76701-9EA9-4A08-9F41-527BA4DE55D2}"/>
              </a:ext>
            </a:extLst>
          </p:cNvPr>
          <p:cNvSpPr>
            <a:spLocks noGrp="1"/>
          </p:cNvSpPr>
          <p:nvPr>
            <p:ph sz="quarter" idx="23"/>
          </p:nvPr>
        </p:nvSpPr>
        <p:spPr/>
        <p:txBody>
          <a:bodyPr/>
          <a:lstStyle/>
          <a:p>
            <a:r>
              <a:rPr lang="en-US" dirty="0"/>
              <a:t>The three main features we looked at initially in order to try to understand the price were the reviews, the availability and the minimum nights required</a:t>
            </a:r>
          </a:p>
        </p:txBody>
      </p:sp>
      <p:sp>
        <p:nvSpPr>
          <p:cNvPr id="5" name="Rectangle 4">
            <a:extLst>
              <a:ext uri="{FF2B5EF4-FFF2-40B4-BE49-F238E27FC236}">
                <a16:creationId xmlns:a16="http://schemas.microsoft.com/office/drawing/2014/main" id="{713D6260-E176-4250-905F-A094BB4E9492}"/>
              </a:ext>
            </a:extLst>
          </p:cNvPr>
          <p:cNvSpPr/>
          <p:nvPr/>
        </p:nvSpPr>
        <p:spPr>
          <a:xfrm>
            <a:off x="648393" y="4900256"/>
            <a:ext cx="3383280" cy="1077218"/>
          </a:xfrm>
          <a:prstGeom prst="rect">
            <a:avLst/>
          </a:prstGeom>
        </p:spPr>
        <p:txBody>
          <a:bodyPr wrap="square">
            <a:spAutoFit/>
          </a:bodyPr>
          <a:lstStyle/>
          <a:p>
            <a:r>
              <a:rPr lang="en-US" sz="1600" dirty="0">
                <a:latin typeface="ArialMT"/>
              </a:rPr>
              <a:t>After this analysis, we can see that the number of reviews doesn't explain the price. We can drop this feature as it is not explanatory</a:t>
            </a:r>
            <a:endParaRPr lang="en-US" sz="1600"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88A5D87-91E6-4387-9B0A-11B10E3EB7C6}"/>
                  </a:ext>
                </a:extLst>
              </p14:cNvPr>
              <p14:cNvContentPartPr/>
              <p14:nvPr/>
            </p14:nvContentPartPr>
            <p14:xfrm>
              <a:off x="12028004" y="1514695"/>
              <a:ext cx="16200" cy="27360"/>
            </p14:xfrm>
          </p:contentPart>
        </mc:Choice>
        <mc:Fallback xmlns="">
          <p:pic>
            <p:nvPicPr>
              <p:cNvPr id="6" name="Ink 5">
                <a:extLst>
                  <a:ext uri="{FF2B5EF4-FFF2-40B4-BE49-F238E27FC236}">
                    <a16:creationId xmlns:a16="http://schemas.microsoft.com/office/drawing/2014/main" id="{188A5D87-91E6-4387-9B0A-11B10E3EB7C6}"/>
                  </a:ext>
                </a:extLst>
              </p:cNvPr>
              <p:cNvPicPr/>
              <p:nvPr/>
            </p:nvPicPr>
            <p:blipFill>
              <a:blip r:embed="rId4"/>
              <a:stretch>
                <a:fillRect/>
              </a:stretch>
            </p:blipFill>
            <p:spPr>
              <a:xfrm>
                <a:off x="12023684" y="1510375"/>
                <a:ext cx="24840" cy="36000"/>
              </a:xfrm>
              <a:prstGeom prst="rect">
                <a:avLst/>
              </a:prstGeom>
            </p:spPr>
          </p:pic>
        </mc:Fallback>
      </mc:AlternateContent>
      <p:pic>
        <p:nvPicPr>
          <p:cNvPr id="7" name="Picture 6">
            <a:extLst>
              <a:ext uri="{FF2B5EF4-FFF2-40B4-BE49-F238E27FC236}">
                <a16:creationId xmlns:a16="http://schemas.microsoft.com/office/drawing/2014/main" id="{08D8E9E0-CEE7-4138-A7E3-FBCC0DC1004D}"/>
              </a:ext>
            </a:extLst>
          </p:cNvPr>
          <p:cNvPicPr>
            <a:picLocks noChangeAspect="1"/>
          </p:cNvPicPr>
          <p:nvPr/>
        </p:nvPicPr>
        <p:blipFill>
          <a:blip r:embed="rId5">
            <a:duotone>
              <a:schemeClr val="accent3">
                <a:shade val="45000"/>
                <a:satMod val="135000"/>
              </a:schemeClr>
              <a:prstClr val="white"/>
            </a:duotone>
          </a:blip>
          <a:stretch>
            <a:fillRect/>
          </a:stretch>
        </p:blipFill>
        <p:spPr>
          <a:xfrm>
            <a:off x="427414" y="2292720"/>
            <a:ext cx="3727529" cy="2225473"/>
          </a:xfrm>
          <a:prstGeom prst="rect">
            <a:avLst/>
          </a:prstGeom>
        </p:spPr>
      </p:pic>
      <p:pic>
        <p:nvPicPr>
          <p:cNvPr id="9" name="Picture 8">
            <a:extLst>
              <a:ext uri="{FF2B5EF4-FFF2-40B4-BE49-F238E27FC236}">
                <a16:creationId xmlns:a16="http://schemas.microsoft.com/office/drawing/2014/main" id="{55564EE5-F72B-429D-A43A-6146F4427474}"/>
              </a:ext>
            </a:extLst>
          </p:cNvPr>
          <p:cNvPicPr>
            <a:picLocks noChangeAspect="1"/>
          </p:cNvPicPr>
          <p:nvPr/>
        </p:nvPicPr>
        <p:blipFill>
          <a:blip r:embed="rId6">
            <a:duotone>
              <a:schemeClr val="accent1">
                <a:shade val="45000"/>
                <a:satMod val="135000"/>
              </a:schemeClr>
              <a:prstClr val="white"/>
            </a:duotone>
          </a:blip>
          <a:stretch>
            <a:fillRect/>
          </a:stretch>
        </p:blipFill>
        <p:spPr>
          <a:xfrm>
            <a:off x="4337841" y="2272083"/>
            <a:ext cx="3599151" cy="2266746"/>
          </a:xfrm>
          <a:prstGeom prst="rect">
            <a:avLst/>
          </a:prstGeom>
        </p:spPr>
      </p:pic>
      <p:sp>
        <p:nvSpPr>
          <p:cNvPr id="10" name="Rectangle 9">
            <a:extLst>
              <a:ext uri="{FF2B5EF4-FFF2-40B4-BE49-F238E27FC236}">
                <a16:creationId xmlns:a16="http://schemas.microsoft.com/office/drawing/2014/main" id="{3EE7E520-49FB-460C-A6F7-7BDDD79B165C}"/>
              </a:ext>
            </a:extLst>
          </p:cNvPr>
          <p:cNvSpPr/>
          <p:nvPr/>
        </p:nvSpPr>
        <p:spPr>
          <a:xfrm>
            <a:off x="4625163" y="4900256"/>
            <a:ext cx="3231350" cy="1077218"/>
          </a:xfrm>
          <a:prstGeom prst="rect">
            <a:avLst/>
          </a:prstGeom>
        </p:spPr>
        <p:txBody>
          <a:bodyPr wrap="square">
            <a:spAutoFit/>
          </a:bodyPr>
          <a:lstStyle/>
          <a:p>
            <a:r>
              <a:rPr lang="en-US" sz="1600" dirty="0">
                <a:latin typeface="ArialMT"/>
              </a:rPr>
              <a:t>We conclude that availability is not an explanatory feature for the price, it shows no identifiable pattern</a:t>
            </a:r>
            <a:endParaRPr lang="en-US" sz="1600" dirty="0"/>
          </a:p>
        </p:txBody>
      </p:sp>
      <p:sp>
        <p:nvSpPr>
          <p:cNvPr id="12" name="Rectangle 11">
            <a:extLst>
              <a:ext uri="{FF2B5EF4-FFF2-40B4-BE49-F238E27FC236}">
                <a16:creationId xmlns:a16="http://schemas.microsoft.com/office/drawing/2014/main" id="{717EDA19-19F3-41C3-AA76-C52739826F84}"/>
              </a:ext>
            </a:extLst>
          </p:cNvPr>
          <p:cNvSpPr/>
          <p:nvPr/>
        </p:nvSpPr>
        <p:spPr>
          <a:xfrm>
            <a:off x="8400531" y="4900256"/>
            <a:ext cx="3280822" cy="1077218"/>
          </a:xfrm>
          <a:prstGeom prst="rect">
            <a:avLst/>
          </a:prstGeom>
        </p:spPr>
        <p:txBody>
          <a:bodyPr wrap="square">
            <a:spAutoFit/>
          </a:bodyPr>
          <a:lstStyle/>
          <a:p>
            <a:r>
              <a:rPr lang="en-US" sz="1600" dirty="0">
                <a:latin typeface="ArialMT"/>
              </a:rPr>
              <a:t>We can see some slight relation in long stays, but for most listings which require few nights, it is not explanatory</a:t>
            </a:r>
            <a:endParaRPr lang="en-US" sz="1600" dirty="0"/>
          </a:p>
        </p:txBody>
      </p:sp>
      <p:sp>
        <p:nvSpPr>
          <p:cNvPr id="13" name="TextBox 12">
            <a:extLst>
              <a:ext uri="{FF2B5EF4-FFF2-40B4-BE49-F238E27FC236}">
                <a16:creationId xmlns:a16="http://schemas.microsoft.com/office/drawing/2014/main" id="{BDBEF635-33C5-4895-A71A-B7B45E71716B}"/>
              </a:ext>
            </a:extLst>
          </p:cNvPr>
          <p:cNvSpPr txBox="1"/>
          <p:nvPr/>
        </p:nvSpPr>
        <p:spPr>
          <a:xfrm>
            <a:off x="1420887" y="1949115"/>
            <a:ext cx="1988143" cy="215444"/>
          </a:xfrm>
          <a:prstGeom prst="rect">
            <a:avLst/>
          </a:prstGeom>
        </p:spPr>
        <p:txBody>
          <a:bodyPr vert="horz" wrap="square" lIns="0" tIns="0" rIns="0" bIns="0" rtlCol="0">
            <a:spAutoFit/>
          </a:bodyPr>
          <a:lstStyle/>
          <a:p>
            <a:pPr algn="l"/>
            <a:r>
              <a:rPr lang="en-US" sz="1400" b="1" i="1" dirty="0">
                <a:solidFill>
                  <a:schemeClr val="accent2"/>
                </a:solidFill>
              </a:rPr>
              <a:t># of Reviews vs Price</a:t>
            </a:r>
          </a:p>
        </p:txBody>
      </p:sp>
      <p:sp>
        <p:nvSpPr>
          <p:cNvPr id="14" name="TextBox 13">
            <a:extLst>
              <a:ext uri="{FF2B5EF4-FFF2-40B4-BE49-F238E27FC236}">
                <a16:creationId xmlns:a16="http://schemas.microsoft.com/office/drawing/2014/main" id="{BE43EE0F-007D-4F76-A19A-FAFF30A8781E}"/>
              </a:ext>
            </a:extLst>
          </p:cNvPr>
          <p:cNvSpPr txBox="1"/>
          <p:nvPr/>
        </p:nvSpPr>
        <p:spPr>
          <a:xfrm>
            <a:off x="5318781" y="1949115"/>
            <a:ext cx="1988143" cy="215444"/>
          </a:xfrm>
          <a:prstGeom prst="rect">
            <a:avLst/>
          </a:prstGeom>
        </p:spPr>
        <p:txBody>
          <a:bodyPr vert="horz" wrap="square" lIns="0" tIns="0" rIns="0" bIns="0" rtlCol="0">
            <a:spAutoFit/>
          </a:bodyPr>
          <a:lstStyle/>
          <a:p>
            <a:pPr algn="l"/>
            <a:r>
              <a:rPr lang="en-US" sz="1400" b="1" i="1" dirty="0">
                <a:solidFill>
                  <a:schemeClr val="accent2"/>
                </a:solidFill>
              </a:rPr>
              <a:t>Availability vs Price</a:t>
            </a:r>
          </a:p>
        </p:txBody>
      </p:sp>
      <p:sp>
        <p:nvSpPr>
          <p:cNvPr id="15" name="TextBox 14">
            <a:extLst>
              <a:ext uri="{FF2B5EF4-FFF2-40B4-BE49-F238E27FC236}">
                <a16:creationId xmlns:a16="http://schemas.microsoft.com/office/drawing/2014/main" id="{590FECB5-BDB3-4271-957A-3B3F86F629AE}"/>
              </a:ext>
            </a:extLst>
          </p:cNvPr>
          <p:cNvSpPr txBox="1"/>
          <p:nvPr/>
        </p:nvSpPr>
        <p:spPr>
          <a:xfrm>
            <a:off x="8865801" y="1949115"/>
            <a:ext cx="2285270" cy="215444"/>
          </a:xfrm>
          <a:prstGeom prst="rect">
            <a:avLst/>
          </a:prstGeom>
        </p:spPr>
        <p:txBody>
          <a:bodyPr vert="horz" wrap="square" lIns="0" tIns="0" rIns="0" bIns="0" rtlCol="0">
            <a:spAutoFit/>
          </a:bodyPr>
          <a:lstStyle/>
          <a:p>
            <a:pPr algn="l"/>
            <a:r>
              <a:rPr lang="en-US" sz="1400" b="1" i="1" dirty="0">
                <a:solidFill>
                  <a:schemeClr val="accent2"/>
                </a:solidFill>
              </a:rPr>
              <a:t>Minimum Nights vs Price</a:t>
            </a:r>
          </a:p>
        </p:txBody>
      </p:sp>
      <p:pic>
        <p:nvPicPr>
          <p:cNvPr id="4" name="Picture 3">
            <a:extLst>
              <a:ext uri="{FF2B5EF4-FFF2-40B4-BE49-F238E27FC236}">
                <a16:creationId xmlns:a16="http://schemas.microsoft.com/office/drawing/2014/main" id="{EC02CBBA-4306-4BE9-8A06-E9FC860F08DE}"/>
              </a:ext>
            </a:extLst>
          </p:cNvPr>
          <p:cNvPicPr>
            <a:picLocks noChangeAspect="1"/>
          </p:cNvPicPr>
          <p:nvPr/>
        </p:nvPicPr>
        <p:blipFill>
          <a:blip r:embed="rId7">
            <a:duotone>
              <a:schemeClr val="accent5">
                <a:shade val="45000"/>
                <a:satMod val="135000"/>
              </a:schemeClr>
              <a:prstClr val="white"/>
            </a:duotone>
          </a:blip>
          <a:stretch>
            <a:fillRect/>
          </a:stretch>
        </p:blipFill>
        <p:spPr>
          <a:xfrm>
            <a:off x="8119889" y="2272083"/>
            <a:ext cx="3528077" cy="2361445"/>
          </a:xfrm>
          <a:prstGeom prst="rect">
            <a:avLst/>
          </a:prstGeom>
        </p:spPr>
      </p:pic>
    </p:spTree>
    <p:extLst>
      <p:ext uri="{BB962C8B-B14F-4D97-AF65-F5344CB8AC3E}">
        <p14:creationId xmlns:p14="http://schemas.microsoft.com/office/powerpoint/2010/main" val="1568761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68069C-01D6-42BA-932E-64F704EEC4EC}"/>
              </a:ext>
            </a:extLst>
          </p:cNvPr>
          <p:cNvSpPr>
            <a:spLocks noGrp="1"/>
          </p:cNvSpPr>
          <p:nvPr>
            <p:ph type="title"/>
          </p:nvPr>
        </p:nvSpPr>
        <p:spPr/>
        <p:txBody>
          <a:bodyPr/>
          <a:lstStyle/>
          <a:p>
            <a:r>
              <a:rPr lang="en-US" dirty="0"/>
              <a:t>After reviewing the original data, we found that potential relevant data was missing and we decided to gather it</a:t>
            </a:r>
          </a:p>
        </p:txBody>
      </p:sp>
      <p:sp>
        <p:nvSpPr>
          <p:cNvPr id="11" name="Content Placeholder 10">
            <a:extLst>
              <a:ext uri="{FF2B5EF4-FFF2-40B4-BE49-F238E27FC236}">
                <a16:creationId xmlns:a16="http://schemas.microsoft.com/office/drawing/2014/main" id="{B7C76701-9EA9-4A08-9F41-527BA4DE55D2}"/>
              </a:ext>
            </a:extLst>
          </p:cNvPr>
          <p:cNvSpPr>
            <a:spLocks noGrp="1"/>
          </p:cNvSpPr>
          <p:nvPr>
            <p:ph sz="quarter" idx="23"/>
          </p:nvPr>
        </p:nvSpPr>
        <p:spPr/>
        <p:txBody>
          <a:bodyPr/>
          <a:lstStyle/>
          <a:p>
            <a:r>
              <a:rPr lang="en-US" dirty="0"/>
              <a:t>We built a scraper for AirBNB and used it on the 5000+ data points corresponding to the 3 neighborhoods analyzed</a:t>
            </a:r>
          </a:p>
        </p:txBody>
      </p:sp>
      <p:graphicFrame>
        <p:nvGraphicFramePr>
          <p:cNvPr id="2" name="Table 1">
            <a:extLst>
              <a:ext uri="{FF2B5EF4-FFF2-40B4-BE49-F238E27FC236}">
                <a16:creationId xmlns:a16="http://schemas.microsoft.com/office/drawing/2014/main" id="{12CB8400-6A9E-4E4F-A57B-A2576968B491}"/>
              </a:ext>
            </a:extLst>
          </p:cNvPr>
          <p:cNvGraphicFramePr>
            <a:graphicFrameLocks noGrp="1"/>
          </p:cNvGraphicFramePr>
          <p:nvPr>
            <p:extLst>
              <p:ext uri="{D42A27DB-BD31-4B8C-83A1-F6EECF244321}">
                <p14:modId xmlns:p14="http://schemas.microsoft.com/office/powerpoint/2010/main" val="1073050801"/>
              </p:ext>
            </p:extLst>
          </p:nvPr>
        </p:nvGraphicFramePr>
        <p:xfrm>
          <a:off x="746728" y="3399112"/>
          <a:ext cx="7040200" cy="2964373"/>
        </p:xfrm>
        <a:graphic>
          <a:graphicData uri="http://schemas.openxmlformats.org/drawingml/2006/table">
            <a:tbl>
              <a:tblPr/>
              <a:tblGrid>
                <a:gridCol w="624131">
                  <a:extLst>
                    <a:ext uri="{9D8B030D-6E8A-4147-A177-3AD203B41FA5}">
                      <a16:colId xmlns:a16="http://schemas.microsoft.com/office/drawing/2014/main" val="737122550"/>
                    </a:ext>
                  </a:extLst>
                </a:gridCol>
                <a:gridCol w="801787">
                  <a:extLst>
                    <a:ext uri="{9D8B030D-6E8A-4147-A177-3AD203B41FA5}">
                      <a16:colId xmlns:a16="http://schemas.microsoft.com/office/drawing/2014/main" val="832585210"/>
                    </a:ext>
                  </a:extLst>
                </a:gridCol>
                <a:gridCol w="801787">
                  <a:extLst>
                    <a:ext uri="{9D8B030D-6E8A-4147-A177-3AD203B41FA5}">
                      <a16:colId xmlns:a16="http://schemas.microsoft.com/office/drawing/2014/main" val="2248786247"/>
                    </a:ext>
                  </a:extLst>
                </a:gridCol>
                <a:gridCol w="801787">
                  <a:extLst>
                    <a:ext uri="{9D8B030D-6E8A-4147-A177-3AD203B41FA5}">
                      <a16:colId xmlns:a16="http://schemas.microsoft.com/office/drawing/2014/main" val="1844321818"/>
                    </a:ext>
                  </a:extLst>
                </a:gridCol>
                <a:gridCol w="801787">
                  <a:extLst>
                    <a:ext uri="{9D8B030D-6E8A-4147-A177-3AD203B41FA5}">
                      <a16:colId xmlns:a16="http://schemas.microsoft.com/office/drawing/2014/main" val="3636310216"/>
                    </a:ext>
                  </a:extLst>
                </a:gridCol>
                <a:gridCol w="801787">
                  <a:extLst>
                    <a:ext uri="{9D8B030D-6E8A-4147-A177-3AD203B41FA5}">
                      <a16:colId xmlns:a16="http://schemas.microsoft.com/office/drawing/2014/main" val="35625502"/>
                    </a:ext>
                  </a:extLst>
                </a:gridCol>
                <a:gridCol w="801787">
                  <a:extLst>
                    <a:ext uri="{9D8B030D-6E8A-4147-A177-3AD203B41FA5}">
                      <a16:colId xmlns:a16="http://schemas.microsoft.com/office/drawing/2014/main" val="2722636456"/>
                    </a:ext>
                  </a:extLst>
                </a:gridCol>
                <a:gridCol w="801787">
                  <a:extLst>
                    <a:ext uri="{9D8B030D-6E8A-4147-A177-3AD203B41FA5}">
                      <a16:colId xmlns:a16="http://schemas.microsoft.com/office/drawing/2014/main" val="4218372627"/>
                    </a:ext>
                  </a:extLst>
                </a:gridCol>
                <a:gridCol w="803560">
                  <a:extLst>
                    <a:ext uri="{9D8B030D-6E8A-4147-A177-3AD203B41FA5}">
                      <a16:colId xmlns:a16="http://schemas.microsoft.com/office/drawing/2014/main" val="3999810104"/>
                    </a:ext>
                  </a:extLst>
                </a:gridCol>
              </a:tblGrid>
              <a:tr h="201974">
                <a:tc>
                  <a:txBody>
                    <a:bodyPr/>
                    <a:lstStyle/>
                    <a:p>
                      <a:pPr algn="ctr" fontAlgn="ctr"/>
                      <a:br>
                        <a:rPr lang="en-US" sz="800" b="1" dirty="0">
                          <a:solidFill>
                            <a:schemeClr val="bg1"/>
                          </a:solidFill>
                          <a:effectLst/>
                        </a:rPr>
                      </a:br>
                      <a:r>
                        <a:rPr lang="en-US" sz="800" b="1" dirty="0">
                          <a:solidFill>
                            <a:schemeClr val="bg1"/>
                          </a:solidFill>
                          <a:effectLst/>
                        </a:rPr>
                        <a:t>Room</a:t>
                      </a:r>
                    </a:p>
                    <a:p>
                      <a:pPr algn="ctr" fontAlgn="ctr"/>
                      <a:endParaRPr lang="en-US" sz="800" b="1" dirty="0">
                        <a:solidFill>
                          <a:schemeClr val="bg1"/>
                        </a:solidFill>
                        <a:effectLst/>
                      </a:endParaRP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fontAlgn="ctr"/>
                      <a:r>
                        <a:rPr lang="en-US" sz="800" b="1">
                          <a:solidFill>
                            <a:schemeClr val="bg1"/>
                          </a:solidFill>
                          <a:effectLst/>
                        </a:rPr>
                        <a:t>Review 1</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fontAlgn="ctr"/>
                      <a:r>
                        <a:rPr lang="en-US" sz="800" b="1" dirty="0">
                          <a:solidFill>
                            <a:schemeClr val="bg1"/>
                          </a:solidFill>
                          <a:effectLst/>
                        </a:rPr>
                        <a:t>Review 2</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fontAlgn="ctr"/>
                      <a:r>
                        <a:rPr lang="en-US" sz="800" b="1" dirty="0">
                          <a:solidFill>
                            <a:schemeClr val="bg1"/>
                          </a:solidFill>
                          <a:effectLst/>
                        </a:rPr>
                        <a:t>Review 3</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fontAlgn="ctr"/>
                      <a:r>
                        <a:rPr lang="en-US" sz="800" b="1" dirty="0">
                          <a:solidFill>
                            <a:schemeClr val="bg1"/>
                          </a:solidFill>
                          <a:effectLst/>
                        </a:rPr>
                        <a:t>Review 4</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fontAlgn="ctr"/>
                      <a:r>
                        <a:rPr lang="en-US" sz="800" b="1" dirty="0">
                          <a:solidFill>
                            <a:schemeClr val="bg1"/>
                          </a:solidFill>
                          <a:effectLst/>
                        </a:rPr>
                        <a:t>Review 5</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fontAlgn="ctr"/>
                      <a:r>
                        <a:rPr lang="en-US" sz="800" b="1" dirty="0">
                          <a:solidFill>
                            <a:schemeClr val="bg1"/>
                          </a:solidFill>
                          <a:effectLst/>
                        </a:rPr>
                        <a:t>Review 6</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fontAlgn="ctr"/>
                      <a:r>
                        <a:rPr lang="en-US" sz="800" b="1" dirty="0">
                          <a:solidFill>
                            <a:schemeClr val="bg1"/>
                          </a:solidFill>
                          <a:effectLst/>
                        </a:rPr>
                        <a:t>Review 7</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fontAlgn="ctr"/>
                      <a:r>
                        <a:rPr lang="en-US" sz="800" b="1" dirty="0">
                          <a:solidFill>
                            <a:schemeClr val="bg1"/>
                          </a:solidFill>
                          <a:effectLst/>
                        </a:rPr>
                        <a:t>Description</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399098377"/>
                  </a:ext>
                </a:extLst>
              </a:tr>
              <a:tr h="599436">
                <a:tc>
                  <a:txBody>
                    <a:bodyPr/>
                    <a:lstStyle/>
                    <a:p>
                      <a:pPr algn="ctr" fontAlgn="ctr"/>
                      <a:r>
                        <a:rPr lang="en-US" sz="700" dirty="0">
                          <a:effectLst/>
                        </a:rPr>
                        <a:t>5203</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"fantastic. great stay and nice people "</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"Great location, 5min walk to Columbia campus;...</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dirty="0">
                          <a:effectLst/>
                        </a:rPr>
                        <a:t>"Great price for the room and location. My hos...</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"Welcoming space, clean, great location, comfo...</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dirty="0">
                          <a:effectLst/>
                        </a:rPr>
                        <a:t>"Hands down my favorite Airbnb listing where I...</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"MaryEllen is a very nice, hospitable person. ...</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"The whole family is amazing, including their ...</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dirty="0" err="1">
                          <a:effectLst/>
                        </a:rPr>
                        <a:t>sectioned_description</a:t>
                      </a:r>
                      <a:r>
                        <a:rPr lang="en-US" sz="700" dirty="0">
                          <a:effectLst/>
                        </a:rPr>
                        <a:t>":{"</a:t>
                      </a:r>
                      <a:r>
                        <a:rPr lang="en-US" sz="700" dirty="0" err="1">
                          <a:effectLst/>
                        </a:rPr>
                        <a:t>access":"Guests</a:t>
                      </a:r>
                      <a:r>
                        <a:rPr lang="en-US" sz="700" dirty="0">
                          <a:effectLst/>
                        </a:rPr>
                        <a:t> will ...</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01879623"/>
                  </a:ext>
                </a:extLst>
              </a:tr>
              <a:tr h="599436">
                <a:tc>
                  <a:txBody>
                    <a:bodyPr/>
                    <a:lstStyle/>
                    <a:p>
                      <a:pPr algn="ctr" fontAlgn="ctr"/>
                      <a:r>
                        <a:rPr lang="en-US" sz="700">
                          <a:effectLst/>
                        </a:rPr>
                        <a:t>5295</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"Great option for a trip to NYC!!!!! Quick res...</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"The host canceled this reservation 14 days be...</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"Great place. Great location \nSuper Host. \n...</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"This a perfect place! Perfect location (Uppe...</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dirty="0">
                          <a:effectLst/>
                        </a:rPr>
                        <a:t>"Lena is a very thoughtful and attentive host....</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"Great location."</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"Lena was a terrific host, and her apartment i...</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sectioned_description":{"access":null,"author_...</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93028625"/>
                  </a:ext>
                </a:extLst>
              </a:tr>
              <a:tr h="599436">
                <a:tc>
                  <a:txBody>
                    <a:bodyPr/>
                    <a:lstStyle/>
                    <a:p>
                      <a:pPr algn="ctr" fontAlgn="ctr"/>
                      <a:r>
                        <a:rPr lang="en-US" sz="700" dirty="0">
                          <a:effectLst/>
                        </a:rPr>
                        <a:t>6021</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"I would first like to start by saying that Cl...</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"My stay was beyond pleasant! Claudio has a be...</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"Claudio’s place was great. Only 2 short block...</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dirty="0">
                          <a:effectLst/>
                        </a:rPr>
                        <a:t>"This is one of the best Airbnb apartment I’ve...</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dirty="0">
                          <a:effectLst/>
                        </a:rPr>
                        <a:t>"This is an amazing location - across the </a:t>
                      </a:r>
                      <a:r>
                        <a:rPr lang="en-US" sz="700" dirty="0" err="1">
                          <a:effectLst/>
                        </a:rPr>
                        <a:t>stre</a:t>
                      </a:r>
                      <a:r>
                        <a:rPr lang="en-US" sz="700" dirty="0">
                          <a:effectLst/>
                        </a:rPr>
                        <a:t>...</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"The reservation was canceled 7 days before ar...</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"Claudio's apartment was a great find! It is c...</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sectioned_description":{"access":"Guests are w...</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13592489"/>
                  </a:ext>
                </a:extLst>
              </a:tr>
              <a:tr h="599436">
                <a:tc>
                  <a:txBody>
                    <a:bodyPr/>
                    <a:lstStyle/>
                    <a:p>
                      <a:pPr algn="ctr" fontAlgn="ctr"/>
                      <a:r>
                        <a:rPr lang="en-US" sz="700" dirty="0">
                          <a:effectLst/>
                        </a:rPr>
                        <a:t>9668</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dirty="0">
                          <a:effectLst/>
                        </a:rPr>
                        <a:t>"This is probably one of the best places to </a:t>
                      </a:r>
                      <a:r>
                        <a:rPr lang="en-US" sz="700" dirty="0" err="1">
                          <a:effectLst/>
                        </a:rPr>
                        <a:t>st.</a:t>
                      </a:r>
                      <a:r>
                        <a:rPr lang="en-US" sz="700" dirty="0">
                          <a:effectLst/>
                        </a:rPr>
                        <a:t>..</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dirty="0">
                          <a:effectLst/>
                        </a:rPr>
                        <a:t>"We met </a:t>
                      </a:r>
                      <a:r>
                        <a:rPr lang="en-US" sz="700" dirty="0" err="1">
                          <a:effectLst/>
                        </a:rPr>
                        <a:t>Donaldo</a:t>
                      </a:r>
                      <a:r>
                        <a:rPr lang="en-US" sz="700" dirty="0">
                          <a:effectLst/>
                        </a:rPr>
                        <a:t> and he was very sweet and prov...</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dirty="0">
                          <a:effectLst/>
                        </a:rPr>
                        <a:t>"I didn't meet Trip, but his co-host managed e...</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"Big applauds to a co-host Donald. He was very...</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"pretty comfortable place and accessible to an...</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dirty="0">
                          <a:effectLst/>
                        </a:rPr>
                        <a:t>"I’ll begin by saying, “you get what you pay f...</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dirty="0">
                          <a:effectLst/>
                        </a:rPr>
                        <a:t>"Trip was very flexible and accommodating!"</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dirty="0" err="1">
                          <a:effectLst/>
                        </a:rPr>
                        <a:t>sectioned_description</a:t>
                      </a:r>
                      <a:r>
                        <a:rPr lang="en-US" sz="700" dirty="0">
                          <a:effectLst/>
                        </a:rPr>
                        <a:t>":{"</a:t>
                      </a:r>
                      <a:r>
                        <a:rPr lang="en-US" sz="700" dirty="0" err="1">
                          <a:effectLst/>
                        </a:rPr>
                        <a:t>access":"bedroom</a:t>
                      </a:r>
                      <a:r>
                        <a:rPr lang="en-US" sz="700" dirty="0">
                          <a:effectLst/>
                        </a:rPr>
                        <a:t>, bat...</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856941027"/>
                  </a:ext>
                </a:extLst>
              </a:tr>
              <a:tr h="186069">
                <a:tc>
                  <a:txBody>
                    <a:bodyPr/>
                    <a:lstStyle/>
                    <a:p>
                      <a:pPr algn="ctr" fontAlgn="ctr"/>
                      <a:r>
                        <a:rPr lang="en-US" sz="1000" b="1" dirty="0">
                          <a:effectLst/>
                        </a:rPr>
                        <a:t>…</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endParaRPr lang="en-US" sz="700" dirty="0">
                        <a:effectLst/>
                      </a:endParaRP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endParaRPr lang="en-US" sz="700" dirty="0">
                        <a:effectLst/>
                      </a:endParaRP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endParaRPr lang="en-US" sz="700">
                        <a:effectLst/>
                      </a:endParaRP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endParaRPr lang="en-US" sz="700">
                        <a:effectLst/>
                      </a:endParaRP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endParaRPr lang="en-US" sz="700">
                        <a:effectLst/>
                      </a:endParaRP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endParaRPr lang="en-US" sz="700" dirty="0">
                        <a:effectLst/>
                      </a:endParaRP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endParaRPr lang="en-US" sz="700" dirty="0">
                        <a:effectLst/>
                      </a:endParaRP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endParaRPr lang="en-US" sz="700" dirty="0">
                        <a:effectLst/>
                      </a:endParaRP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08540158"/>
                  </a:ext>
                </a:extLst>
              </a:tr>
            </a:tbl>
          </a:graphicData>
        </a:graphic>
      </p:graphicFrame>
      <p:sp>
        <p:nvSpPr>
          <p:cNvPr id="6" name="Google Shape;188;p26">
            <a:extLst>
              <a:ext uri="{FF2B5EF4-FFF2-40B4-BE49-F238E27FC236}">
                <a16:creationId xmlns:a16="http://schemas.microsoft.com/office/drawing/2014/main" id="{CD70F36A-49ED-4E95-9632-27B21F0B4059}"/>
              </a:ext>
            </a:extLst>
          </p:cNvPr>
          <p:cNvSpPr txBox="1"/>
          <p:nvPr/>
        </p:nvSpPr>
        <p:spPr>
          <a:xfrm>
            <a:off x="8348732" y="4268653"/>
            <a:ext cx="3096539" cy="1581817"/>
          </a:xfrm>
          <a:prstGeom prst="rect">
            <a:avLst/>
          </a:prstGeom>
          <a:noFill/>
          <a:ln>
            <a:noFill/>
          </a:ln>
        </p:spPr>
        <p:txBody>
          <a:bodyPr spcFirstLastPara="1" wrap="square" lIns="25400" tIns="25400" rIns="25400" bIns="25400" anchor="ctr" anchorCtr="0">
            <a:noAutofit/>
          </a:bodyPr>
          <a:lstStyle/>
          <a:p>
            <a:pPr marL="171450" indent="-171450">
              <a:lnSpc>
                <a:spcPct val="110000"/>
              </a:lnSpc>
              <a:buClr>
                <a:srgbClr val="393C41"/>
              </a:buClr>
              <a:buSzPct val="100000"/>
              <a:buFont typeface="Arial" panose="020B0604020202020204" pitchFamily="34" charset="0"/>
              <a:buChar char="•"/>
            </a:pPr>
            <a:r>
              <a:rPr lang="en-US" sz="1400" dirty="0">
                <a:solidFill>
                  <a:srgbClr val="393C41"/>
                </a:solidFill>
                <a:latin typeface="Arial"/>
                <a:cs typeface="Arial"/>
                <a:sym typeface="Arial"/>
              </a:rPr>
              <a:t>We took the latest 7 reviews for each of the rooms as they are the most representative</a:t>
            </a:r>
          </a:p>
          <a:p>
            <a:pPr marL="171450" indent="-171450">
              <a:lnSpc>
                <a:spcPct val="110000"/>
              </a:lnSpc>
              <a:buClr>
                <a:srgbClr val="393C41"/>
              </a:buClr>
              <a:buSzPct val="100000"/>
              <a:buFont typeface="Arial" panose="020B0604020202020204" pitchFamily="34" charset="0"/>
              <a:buChar char="•"/>
            </a:pPr>
            <a:endParaRPr lang="en-US" sz="1400" dirty="0">
              <a:solidFill>
                <a:srgbClr val="393C41"/>
              </a:solidFill>
              <a:latin typeface="Arial"/>
              <a:cs typeface="Arial"/>
              <a:sym typeface="Arial"/>
            </a:endParaRPr>
          </a:p>
          <a:p>
            <a:pPr marL="171450" indent="-171450">
              <a:lnSpc>
                <a:spcPct val="110000"/>
              </a:lnSpc>
              <a:buClr>
                <a:srgbClr val="393C41"/>
              </a:buClr>
              <a:buSzPct val="100000"/>
              <a:buFont typeface="Arial" panose="020B0604020202020204" pitchFamily="34" charset="0"/>
              <a:buChar char="•"/>
            </a:pPr>
            <a:r>
              <a:rPr lang="en-US" sz="1400" dirty="0">
                <a:solidFill>
                  <a:srgbClr val="393C41"/>
                </a:solidFill>
                <a:latin typeface="Arial"/>
                <a:cs typeface="Arial"/>
                <a:sym typeface="Arial"/>
              </a:rPr>
              <a:t>We also obtained the Description of the Listing</a:t>
            </a:r>
          </a:p>
          <a:p>
            <a:pPr marL="171450" indent="-171450">
              <a:lnSpc>
                <a:spcPct val="110000"/>
              </a:lnSpc>
              <a:buClr>
                <a:srgbClr val="393C41"/>
              </a:buClr>
              <a:buSzPct val="100000"/>
              <a:buFont typeface="Arial" panose="020B0604020202020204" pitchFamily="34" charset="0"/>
              <a:buChar char="•"/>
            </a:pPr>
            <a:endParaRPr lang="en-US" sz="1400" dirty="0">
              <a:solidFill>
                <a:srgbClr val="393C41"/>
              </a:solidFill>
              <a:latin typeface="Arial"/>
              <a:cs typeface="Arial"/>
              <a:sym typeface="Arial"/>
            </a:endParaRPr>
          </a:p>
          <a:p>
            <a:pPr marL="171450" indent="-171450">
              <a:lnSpc>
                <a:spcPct val="110000"/>
              </a:lnSpc>
              <a:buClr>
                <a:srgbClr val="393C41"/>
              </a:buClr>
              <a:buSzPct val="100000"/>
              <a:buFont typeface="Arial" panose="020B0604020202020204" pitchFamily="34" charset="0"/>
              <a:buChar char="•"/>
            </a:pPr>
            <a:r>
              <a:rPr lang="en-US" sz="1400" dirty="0">
                <a:solidFill>
                  <a:srgbClr val="393C41"/>
                </a:solidFill>
                <a:latin typeface="Arial"/>
                <a:cs typeface="Arial"/>
                <a:sym typeface="Arial"/>
              </a:rPr>
              <a:t>With these features we were able to perform additional analysis</a:t>
            </a:r>
            <a:endParaRPr sz="1000" dirty="0"/>
          </a:p>
        </p:txBody>
      </p:sp>
      <p:graphicFrame>
        <p:nvGraphicFramePr>
          <p:cNvPr id="4" name="Table 3">
            <a:extLst>
              <a:ext uri="{FF2B5EF4-FFF2-40B4-BE49-F238E27FC236}">
                <a16:creationId xmlns:a16="http://schemas.microsoft.com/office/drawing/2014/main" id="{581F5C65-AB23-460E-A0AF-32E02677A551}"/>
              </a:ext>
            </a:extLst>
          </p:cNvPr>
          <p:cNvGraphicFramePr>
            <a:graphicFrameLocks noGrp="1"/>
          </p:cNvGraphicFramePr>
          <p:nvPr>
            <p:extLst>
              <p:ext uri="{D42A27DB-BD31-4B8C-83A1-F6EECF244321}">
                <p14:modId xmlns:p14="http://schemas.microsoft.com/office/powerpoint/2010/main" val="519288636"/>
              </p:ext>
            </p:extLst>
          </p:nvPr>
        </p:nvGraphicFramePr>
        <p:xfrm>
          <a:off x="746727" y="1888160"/>
          <a:ext cx="7040200" cy="1266825"/>
        </p:xfrm>
        <a:graphic>
          <a:graphicData uri="http://schemas.openxmlformats.org/drawingml/2006/table">
            <a:tbl>
              <a:tblPr firstRow="1">
                <a:tableStyleId>{17292A2E-F333-43FB-9621-5CBBE7FDCDCB}</a:tableStyleId>
              </a:tblPr>
              <a:tblGrid>
                <a:gridCol w="880025">
                  <a:extLst>
                    <a:ext uri="{9D8B030D-6E8A-4147-A177-3AD203B41FA5}">
                      <a16:colId xmlns:a16="http://schemas.microsoft.com/office/drawing/2014/main" val="1492642593"/>
                    </a:ext>
                  </a:extLst>
                </a:gridCol>
                <a:gridCol w="880025">
                  <a:extLst>
                    <a:ext uri="{9D8B030D-6E8A-4147-A177-3AD203B41FA5}">
                      <a16:colId xmlns:a16="http://schemas.microsoft.com/office/drawing/2014/main" val="1008661738"/>
                    </a:ext>
                  </a:extLst>
                </a:gridCol>
                <a:gridCol w="880025">
                  <a:extLst>
                    <a:ext uri="{9D8B030D-6E8A-4147-A177-3AD203B41FA5}">
                      <a16:colId xmlns:a16="http://schemas.microsoft.com/office/drawing/2014/main" val="3180032442"/>
                    </a:ext>
                  </a:extLst>
                </a:gridCol>
                <a:gridCol w="880025">
                  <a:extLst>
                    <a:ext uri="{9D8B030D-6E8A-4147-A177-3AD203B41FA5}">
                      <a16:colId xmlns:a16="http://schemas.microsoft.com/office/drawing/2014/main" val="4138584994"/>
                    </a:ext>
                  </a:extLst>
                </a:gridCol>
                <a:gridCol w="880025">
                  <a:extLst>
                    <a:ext uri="{9D8B030D-6E8A-4147-A177-3AD203B41FA5}">
                      <a16:colId xmlns:a16="http://schemas.microsoft.com/office/drawing/2014/main" val="1754225312"/>
                    </a:ext>
                  </a:extLst>
                </a:gridCol>
                <a:gridCol w="880025">
                  <a:extLst>
                    <a:ext uri="{9D8B030D-6E8A-4147-A177-3AD203B41FA5}">
                      <a16:colId xmlns:a16="http://schemas.microsoft.com/office/drawing/2014/main" val="2502805745"/>
                    </a:ext>
                  </a:extLst>
                </a:gridCol>
                <a:gridCol w="880025">
                  <a:extLst>
                    <a:ext uri="{9D8B030D-6E8A-4147-A177-3AD203B41FA5}">
                      <a16:colId xmlns:a16="http://schemas.microsoft.com/office/drawing/2014/main" val="2203879014"/>
                    </a:ext>
                  </a:extLst>
                </a:gridCol>
                <a:gridCol w="880025">
                  <a:extLst>
                    <a:ext uri="{9D8B030D-6E8A-4147-A177-3AD203B41FA5}">
                      <a16:colId xmlns:a16="http://schemas.microsoft.com/office/drawing/2014/main" val="2005274375"/>
                    </a:ext>
                  </a:extLst>
                </a:gridCol>
              </a:tblGrid>
              <a:tr h="180975">
                <a:tc>
                  <a:txBody>
                    <a:bodyPr/>
                    <a:lstStyle/>
                    <a:p>
                      <a:pPr algn="ctr" fontAlgn="b"/>
                      <a:r>
                        <a:rPr lang="en-US" sz="1000" u="none" strike="noStrike" dirty="0">
                          <a:effectLst/>
                        </a:rPr>
                        <a:t>Room</a:t>
                      </a:r>
                      <a:endParaRPr lang="en-US" sz="1000" b="0" i="0" u="none" strike="noStrike" dirty="0">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Stars</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Accuracy</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dirty="0">
                          <a:effectLst/>
                        </a:rPr>
                        <a:t>Communication</a:t>
                      </a:r>
                      <a:endParaRPr lang="en-US" sz="900" b="0" i="0" u="none" strike="noStrike" dirty="0">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Cleanliness</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Location</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Check-In</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Value</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28131155"/>
                  </a:ext>
                </a:extLst>
              </a:tr>
              <a:tr h="180975">
                <a:tc>
                  <a:txBody>
                    <a:bodyPr/>
                    <a:lstStyle/>
                    <a:p>
                      <a:pPr algn="ctr" fontAlgn="b"/>
                      <a:r>
                        <a:rPr lang="en-US" sz="1000" u="none" strike="noStrike">
                          <a:effectLst/>
                        </a:rPr>
                        <a:t>5203</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5</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6282295"/>
                  </a:ext>
                </a:extLst>
              </a:tr>
              <a:tr h="180975">
                <a:tc>
                  <a:txBody>
                    <a:bodyPr/>
                    <a:lstStyle/>
                    <a:p>
                      <a:pPr algn="ctr" fontAlgn="b"/>
                      <a:r>
                        <a:rPr lang="en-US" sz="1000" u="none" strike="noStrike">
                          <a:effectLst/>
                        </a:rPr>
                        <a:t>5295</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4.5</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82353054"/>
                  </a:ext>
                </a:extLst>
              </a:tr>
              <a:tr h="180975">
                <a:tc>
                  <a:txBody>
                    <a:bodyPr/>
                    <a:lstStyle/>
                    <a:p>
                      <a:pPr algn="ctr" fontAlgn="b"/>
                      <a:r>
                        <a:rPr lang="en-US" sz="1000" u="none" strike="noStrike">
                          <a:effectLst/>
                        </a:rPr>
                        <a:t>6021</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4.5</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8678089"/>
                  </a:ext>
                </a:extLst>
              </a:tr>
              <a:tr h="180975">
                <a:tc>
                  <a:txBody>
                    <a:bodyPr/>
                    <a:lstStyle/>
                    <a:p>
                      <a:pPr algn="ctr" fontAlgn="b"/>
                      <a:r>
                        <a:rPr lang="en-US" sz="1000" u="none" strike="noStrike">
                          <a:effectLst/>
                        </a:rPr>
                        <a:t>9668</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4.5</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7</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36783000"/>
                  </a:ext>
                </a:extLst>
              </a:tr>
              <a:tr h="180975">
                <a:tc>
                  <a:txBody>
                    <a:bodyPr/>
                    <a:lstStyle/>
                    <a:p>
                      <a:pPr algn="ctr" fontAlgn="b"/>
                      <a:r>
                        <a:rPr lang="en-US" sz="1000" u="none" strike="noStrike">
                          <a:effectLst/>
                        </a:rPr>
                        <a:t>9704</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5</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210766"/>
                  </a:ext>
                </a:extLst>
              </a:tr>
              <a:tr h="180975">
                <a:tc>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lang="en-US" sz="1000" dirty="0">
                          <a:effectLst/>
                        </a:rPr>
                        <a:t>…</a:t>
                      </a:r>
                      <a:endParaRPr lang="en-US" sz="1000" b="1" dirty="0">
                        <a:effectLs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2907293"/>
                  </a:ext>
                </a:extLst>
              </a:tr>
            </a:tbl>
          </a:graphicData>
        </a:graphic>
      </p:graphicFrame>
      <p:sp>
        <p:nvSpPr>
          <p:cNvPr id="8" name="Google Shape;188;p26">
            <a:extLst>
              <a:ext uri="{FF2B5EF4-FFF2-40B4-BE49-F238E27FC236}">
                <a16:creationId xmlns:a16="http://schemas.microsoft.com/office/drawing/2014/main" id="{E0126A72-6903-4D73-B270-4E7FFCBEEEE2}"/>
              </a:ext>
            </a:extLst>
          </p:cNvPr>
          <p:cNvSpPr txBox="1"/>
          <p:nvPr/>
        </p:nvSpPr>
        <p:spPr>
          <a:xfrm>
            <a:off x="8348732" y="1984962"/>
            <a:ext cx="3096539" cy="1263282"/>
          </a:xfrm>
          <a:prstGeom prst="rect">
            <a:avLst/>
          </a:prstGeom>
          <a:noFill/>
          <a:ln>
            <a:noFill/>
          </a:ln>
        </p:spPr>
        <p:txBody>
          <a:bodyPr spcFirstLastPara="1" wrap="square" lIns="25400" tIns="25400" rIns="25400" bIns="25400" anchor="ctr" anchorCtr="0">
            <a:noAutofit/>
          </a:bodyPr>
          <a:lstStyle/>
          <a:p>
            <a:pPr marL="171450" indent="-171450">
              <a:lnSpc>
                <a:spcPct val="110000"/>
              </a:lnSpc>
              <a:buClr>
                <a:srgbClr val="393C41"/>
              </a:buClr>
              <a:buSzPct val="100000"/>
              <a:buFont typeface="Arial" panose="020B0604020202020204" pitchFamily="34" charset="0"/>
              <a:buChar char="•"/>
            </a:pPr>
            <a:r>
              <a:rPr lang="en-US" sz="1400" dirty="0">
                <a:solidFill>
                  <a:srgbClr val="393C41"/>
                </a:solidFill>
                <a:latin typeface="Arial"/>
                <a:cs typeface="Arial"/>
                <a:sym typeface="Arial"/>
              </a:rPr>
              <a:t>We obtained the Rankings across 6 different categories as well as the overall Ranking (Stars)</a:t>
            </a:r>
            <a:endParaRPr sz="1000" dirty="0"/>
          </a:p>
        </p:txBody>
      </p:sp>
      <p:pic>
        <p:nvPicPr>
          <p:cNvPr id="7" name="Graphic 6" descr="Chat">
            <a:extLst>
              <a:ext uri="{FF2B5EF4-FFF2-40B4-BE49-F238E27FC236}">
                <a16:creationId xmlns:a16="http://schemas.microsoft.com/office/drawing/2014/main" id="{5BB7BAC4-01F9-45F2-B8BF-EC17C4575F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58491" y="3341284"/>
            <a:ext cx="536945" cy="536945"/>
          </a:xfrm>
          <a:prstGeom prst="rect">
            <a:avLst/>
          </a:prstGeom>
        </p:spPr>
      </p:pic>
      <p:pic>
        <p:nvPicPr>
          <p:cNvPr id="10" name="Graphic 9" descr="Star">
            <a:extLst>
              <a:ext uri="{FF2B5EF4-FFF2-40B4-BE49-F238E27FC236}">
                <a16:creationId xmlns:a16="http://schemas.microsoft.com/office/drawing/2014/main" id="{61EA365B-0ED5-4399-9AE6-AF7DEDE0F2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58492" y="1716489"/>
            <a:ext cx="536945" cy="536945"/>
          </a:xfrm>
          <a:prstGeom prst="rect">
            <a:avLst/>
          </a:prstGeom>
        </p:spPr>
      </p:pic>
    </p:spTree>
    <p:extLst>
      <p:ext uri="{BB962C8B-B14F-4D97-AF65-F5344CB8AC3E}">
        <p14:creationId xmlns:p14="http://schemas.microsoft.com/office/powerpoint/2010/main" val="4013896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68069C-01D6-42BA-932E-64F704EEC4EC}"/>
              </a:ext>
            </a:extLst>
          </p:cNvPr>
          <p:cNvSpPr>
            <a:spLocks noGrp="1"/>
          </p:cNvSpPr>
          <p:nvPr>
            <p:ph type="title"/>
          </p:nvPr>
        </p:nvSpPr>
        <p:spPr/>
        <p:txBody>
          <a:bodyPr/>
          <a:lstStyle/>
          <a:p>
            <a:r>
              <a:rPr lang="en-US" dirty="0"/>
              <a:t>Model Performances</a:t>
            </a:r>
          </a:p>
        </p:txBody>
      </p:sp>
      <p:sp>
        <p:nvSpPr>
          <p:cNvPr id="11" name="Content Placeholder 10">
            <a:extLst>
              <a:ext uri="{FF2B5EF4-FFF2-40B4-BE49-F238E27FC236}">
                <a16:creationId xmlns:a16="http://schemas.microsoft.com/office/drawing/2014/main" id="{B7C76701-9EA9-4A08-9F41-527BA4DE55D2}"/>
              </a:ext>
            </a:extLst>
          </p:cNvPr>
          <p:cNvSpPr>
            <a:spLocks noGrp="1"/>
          </p:cNvSpPr>
          <p:nvPr>
            <p:ph sz="quarter" idx="23"/>
          </p:nvPr>
        </p:nvSpPr>
        <p:spPr>
          <a:xfrm>
            <a:off x="7315200" y="1896843"/>
            <a:ext cx="4495799" cy="625057"/>
          </a:xfrm>
        </p:spPr>
        <p:txBody>
          <a:bodyPr/>
          <a:lstStyle/>
          <a:p>
            <a:r>
              <a:rPr lang="en-US" sz="1600" dirty="0">
                <a:solidFill>
                  <a:schemeClr val="tx1"/>
                </a:solidFill>
              </a:rPr>
              <a:t>Models : </a:t>
            </a:r>
            <a:r>
              <a:rPr lang="en-US" sz="1400" b="0" dirty="0">
                <a:solidFill>
                  <a:schemeClr val="tx1"/>
                </a:solidFill>
              </a:rPr>
              <a:t>Linear Regression, KNN, Random Forest and Gradient Boosting Regression</a:t>
            </a:r>
            <a:endParaRPr lang="en-US" sz="1600" b="0" dirty="0">
              <a:solidFill>
                <a:schemeClr val="tx1"/>
              </a:solidFill>
            </a:endParaRPr>
          </a:p>
        </p:txBody>
      </p:sp>
      <p:sp>
        <p:nvSpPr>
          <p:cNvPr id="7" name="Rectangle 6">
            <a:extLst>
              <a:ext uri="{FF2B5EF4-FFF2-40B4-BE49-F238E27FC236}">
                <a16:creationId xmlns:a16="http://schemas.microsoft.com/office/drawing/2014/main" id="{5BED7CF2-4C1E-4957-B3A3-08F32D9F31D4}"/>
              </a:ext>
            </a:extLst>
          </p:cNvPr>
          <p:cNvSpPr/>
          <p:nvPr/>
        </p:nvSpPr>
        <p:spPr>
          <a:xfrm>
            <a:off x="1923560" y="4977660"/>
            <a:ext cx="2523555" cy="261610"/>
          </a:xfrm>
          <a:prstGeom prst="rect">
            <a:avLst/>
          </a:prstGeom>
        </p:spPr>
        <p:txBody>
          <a:bodyPr wrap="square">
            <a:spAutoFit/>
          </a:bodyPr>
          <a:lstStyle/>
          <a:p>
            <a:r>
              <a:rPr lang="en-US" sz="1100" dirty="0"/>
              <a:t>Heat Matrix of features correlation</a:t>
            </a:r>
          </a:p>
        </p:txBody>
      </p:sp>
      <p:pic>
        <p:nvPicPr>
          <p:cNvPr id="9" name="Picture 8">
            <a:extLst>
              <a:ext uri="{FF2B5EF4-FFF2-40B4-BE49-F238E27FC236}">
                <a16:creationId xmlns:a16="http://schemas.microsoft.com/office/drawing/2014/main" id="{91BB3B55-6295-4772-9E7E-67D458DEC073}"/>
              </a:ext>
            </a:extLst>
          </p:cNvPr>
          <p:cNvPicPr>
            <a:picLocks noChangeAspect="1"/>
          </p:cNvPicPr>
          <p:nvPr/>
        </p:nvPicPr>
        <p:blipFill>
          <a:blip r:embed="rId3"/>
          <a:stretch>
            <a:fillRect/>
          </a:stretch>
        </p:blipFill>
        <p:spPr>
          <a:xfrm>
            <a:off x="1033345" y="1935310"/>
            <a:ext cx="3901646" cy="2987380"/>
          </a:xfrm>
          <a:prstGeom prst="rect">
            <a:avLst/>
          </a:prstGeom>
        </p:spPr>
      </p:pic>
      <p:sp>
        <p:nvSpPr>
          <p:cNvPr id="12" name="ZoneTexte 11">
            <a:extLst>
              <a:ext uri="{FF2B5EF4-FFF2-40B4-BE49-F238E27FC236}">
                <a16:creationId xmlns:a16="http://schemas.microsoft.com/office/drawing/2014/main" id="{EDE40F26-A087-9C4E-8FC5-32EC51B1262A}"/>
              </a:ext>
            </a:extLst>
          </p:cNvPr>
          <p:cNvSpPr txBox="1"/>
          <p:nvPr/>
        </p:nvSpPr>
        <p:spPr>
          <a:xfrm>
            <a:off x="7398327" y="2503837"/>
            <a:ext cx="3434723" cy="677108"/>
          </a:xfrm>
          <a:prstGeom prst="rect">
            <a:avLst/>
          </a:prstGeom>
        </p:spPr>
        <p:txBody>
          <a:bodyPr vert="horz" wrap="none" lIns="0" tIns="0" rIns="0" bIns="0" rtlCol="0">
            <a:spAutoFit/>
          </a:bodyPr>
          <a:lstStyle/>
          <a:p>
            <a:r>
              <a:rPr lang="fr-FR" sz="1600" b="1" dirty="0"/>
              <a:t>Performances </a:t>
            </a:r>
            <a:r>
              <a:rPr lang="fr-FR" sz="1600" b="1" dirty="0" err="1"/>
              <a:t>before</a:t>
            </a:r>
            <a:r>
              <a:rPr lang="fr-FR" sz="1600" b="1" dirty="0"/>
              <a:t> </a:t>
            </a:r>
            <a:r>
              <a:rPr lang="fr-FR" sz="1600" b="1" dirty="0" err="1"/>
              <a:t>tuning</a:t>
            </a:r>
            <a:r>
              <a:rPr lang="fr-FR" sz="1600" b="1" dirty="0"/>
              <a:t> : </a:t>
            </a:r>
          </a:p>
          <a:p>
            <a:r>
              <a:rPr lang="en" sz="1400" dirty="0"/>
              <a:t>Training Set Mean Absolute Error: 59.9824 </a:t>
            </a:r>
          </a:p>
          <a:p>
            <a:r>
              <a:rPr lang="en" sz="1400" dirty="0"/>
              <a:t>Test Set Mean Absolute Error: 54.0978</a:t>
            </a:r>
            <a:r>
              <a:rPr lang="fr-FR" sz="1400" b="1" dirty="0"/>
              <a:t> </a:t>
            </a:r>
          </a:p>
        </p:txBody>
      </p:sp>
      <p:sp>
        <p:nvSpPr>
          <p:cNvPr id="13" name="ZoneTexte 12">
            <a:extLst>
              <a:ext uri="{FF2B5EF4-FFF2-40B4-BE49-F238E27FC236}">
                <a16:creationId xmlns:a16="http://schemas.microsoft.com/office/drawing/2014/main" id="{6AAF4069-134C-E943-8230-62DC8E5D378A}"/>
              </a:ext>
            </a:extLst>
          </p:cNvPr>
          <p:cNvSpPr txBox="1"/>
          <p:nvPr/>
        </p:nvSpPr>
        <p:spPr>
          <a:xfrm>
            <a:off x="7414953" y="3307661"/>
            <a:ext cx="3434723" cy="677108"/>
          </a:xfrm>
          <a:prstGeom prst="rect">
            <a:avLst/>
          </a:prstGeom>
        </p:spPr>
        <p:txBody>
          <a:bodyPr vert="horz" wrap="none" lIns="0" tIns="0" rIns="0" bIns="0" rtlCol="0">
            <a:spAutoFit/>
          </a:bodyPr>
          <a:lstStyle/>
          <a:p>
            <a:r>
              <a:rPr lang="fr-FR" sz="1600" b="1" dirty="0"/>
              <a:t>Performances </a:t>
            </a:r>
            <a:r>
              <a:rPr lang="fr-FR" sz="1600" b="1" dirty="0" err="1"/>
              <a:t>after</a:t>
            </a:r>
            <a:r>
              <a:rPr lang="fr-FR" sz="1600" b="1" dirty="0"/>
              <a:t>: </a:t>
            </a:r>
          </a:p>
          <a:p>
            <a:r>
              <a:rPr lang="en" sz="1400" dirty="0"/>
              <a:t>Training Set Mean Absolute Error: 28.2546 </a:t>
            </a:r>
          </a:p>
          <a:p>
            <a:r>
              <a:rPr lang="en" sz="1400" dirty="0"/>
              <a:t>Test Set Mean Absolute Error: 31.7768 </a:t>
            </a:r>
          </a:p>
        </p:txBody>
      </p:sp>
      <p:sp>
        <p:nvSpPr>
          <p:cNvPr id="15" name="ZoneTexte 14">
            <a:extLst>
              <a:ext uri="{FF2B5EF4-FFF2-40B4-BE49-F238E27FC236}">
                <a16:creationId xmlns:a16="http://schemas.microsoft.com/office/drawing/2014/main" id="{094168DD-3F56-B842-B64E-ACDEB627FB54}"/>
              </a:ext>
            </a:extLst>
          </p:cNvPr>
          <p:cNvSpPr txBox="1"/>
          <p:nvPr/>
        </p:nvSpPr>
        <p:spPr>
          <a:xfrm>
            <a:off x="7431265" y="4401309"/>
            <a:ext cx="1269578" cy="1477328"/>
          </a:xfrm>
          <a:prstGeom prst="rect">
            <a:avLst/>
          </a:prstGeom>
        </p:spPr>
        <p:txBody>
          <a:bodyPr vert="horz" wrap="none" lIns="0" tIns="0" rIns="0" bIns="0" rtlCol="0">
            <a:spAutoFit/>
          </a:bodyPr>
          <a:lstStyle/>
          <a:p>
            <a:r>
              <a:rPr lang="en" sz="1200" dirty="0"/>
              <a:t>count 349.000000 </a:t>
            </a:r>
          </a:p>
          <a:p>
            <a:r>
              <a:rPr lang="en" sz="1200" dirty="0"/>
              <a:t>mean 115.647564 </a:t>
            </a:r>
          </a:p>
          <a:p>
            <a:r>
              <a:rPr lang="en" sz="1200" dirty="0" err="1"/>
              <a:t>std</a:t>
            </a:r>
            <a:r>
              <a:rPr lang="en" sz="1200" dirty="0"/>
              <a:t> 59.677574 </a:t>
            </a:r>
          </a:p>
          <a:p>
            <a:r>
              <a:rPr lang="en" sz="1200" dirty="0"/>
              <a:t>min 28.000000 </a:t>
            </a:r>
          </a:p>
          <a:p>
            <a:r>
              <a:rPr lang="en" sz="1200" dirty="0"/>
              <a:t>25% 70.000000 </a:t>
            </a:r>
          </a:p>
          <a:p>
            <a:r>
              <a:rPr lang="en" sz="1200" dirty="0"/>
              <a:t>50% 99.000000 </a:t>
            </a:r>
          </a:p>
          <a:p>
            <a:r>
              <a:rPr lang="en" sz="1200" dirty="0"/>
              <a:t>75% 150.000000 </a:t>
            </a:r>
          </a:p>
          <a:p>
            <a:r>
              <a:rPr lang="en" sz="1200" dirty="0"/>
              <a:t>max 300.000000</a:t>
            </a:r>
            <a:endParaRPr lang="fr-FR" sz="1200" b="1" dirty="0"/>
          </a:p>
        </p:txBody>
      </p:sp>
      <p:sp>
        <p:nvSpPr>
          <p:cNvPr id="16" name="ZoneTexte 15">
            <a:extLst>
              <a:ext uri="{FF2B5EF4-FFF2-40B4-BE49-F238E27FC236}">
                <a16:creationId xmlns:a16="http://schemas.microsoft.com/office/drawing/2014/main" id="{F949DD1C-E4C6-264A-850C-C85A9FB8FCE9}"/>
              </a:ext>
            </a:extLst>
          </p:cNvPr>
          <p:cNvSpPr txBox="1"/>
          <p:nvPr/>
        </p:nvSpPr>
        <p:spPr>
          <a:xfrm>
            <a:off x="9301943" y="4396435"/>
            <a:ext cx="1269578" cy="1477328"/>
          </a:xfrm>
          <a:prstGeom prst="rect">
            <a:avLst/>
          </a:prstGeom>
        </p:spPr>
        <p:txBody>
          <a:bodyPr vert="horz" wrap="none" lIns="0" tIns="0" rIns="0" bIns="0" rtlCol="0">
            <a:spAutoFit/>
          </a:bodyPr>
          <a:lstStyle/>
          <a:p>
            <a:r>
              <a:rPr lang="en" sz="1200" dirty="0"/>
              <a:t>count 349.000000 </a:t>
            </a:r>
          </a:p>
          <a:p>
            <a:r>
              <a:rPr lang="en" sz="1200" dirty="0"/>
              <a:t>mean 114.561204 </a:t>
            </a:r>
          </a:p>
          <a:p>
            <a:r>
              <a:rPr lang="en" sz="1200" dirty="0" err="1"/>
              <a:t>std</a:t>
            </a:r>
            <a:r>
              <a:rPr lang="en" sz="1200" dirty="0"/>
              <a:t> 40.456137 </a:t>
            </a:r>
          </a:p>
          <a:p>
            <a:r>
              <a:rPr lang="en" sz="1200" dirty="0"/>
              <a:t>min 39.824811 </a:t>
            </a:r>
          </a:p>
          <a:p>
            <a:r>
              <a:rPr lang="en" sz="1200" dirty="0"/>
              <a:t>25% 78.232716 </a:t>
            </a:r>
          </a:p>
          <a:p>
            <a:r>
              <a:rPr lang="en" sz="1200" dirty="0"/>
              <a:t>50% 108.601961 </a:t>
            </a:r>
          </a:p>
          <a:p>
            <a:r>
              <a:rPr lang="en" sz="1200" dirty="0"/>
              <a:t>75% 151.403092 </a:t>
            </a:r>
          </a:p>
          <a:p>
            <a:r>
              <a:rPr lang="en" sz="1200" dirty="0"/>
              <a:t>max 194.025523</a:t>
            </a:r>
            <a:endParaRPr lang="fr-FR" sz="1200" b="1" dirty="0"/>
          </a:p>
        </p:txBody>
      </p:sp>
      <p:sp>
        <p:nvSpPr>
          <p:cNvPr id="17" name="ZoneTexte 16">
            <a:extLst>
              <a:ext uri="{FF2B5EF4-FFF2-40B4-BE49-F238E27FC236}">
                <a16:creationId xmlns:a16="http://schemas.microsoft.com/office/drawing/2014/main" id="{10D842F2-744D-7544-9778-ACAA4D70AE81}"/>
              </a:ext>
            </a:extLst>
          </p:cNvPr>
          <p:cNvSpPr txBox="1"/>
          <p:nvPr/>
        </p:nvSpPr>
        <p:spPr>
          <a:xfrm>
            <a:off x="7414953" y="4123417"/>
            <a:ext cx="1210139" cy="246221"/>
          </a:xfrm>
          <a:prstGeom prst="rect">
            <a:avLst/>
          </a:prstGeom>
        </p:spPr>
        <p:txBody>
          <a:bodyPr vert="horz" wrap="none" lIns="0" tIns="0" rIns="0" bIns="0" rtlCol="0">
            <a:spAutoFit/>
          </a:bodyPr>
          <a:lstStyle/>
          <a:p>
            <a:pPr algn="l"/>
            <a:r>
              <a:rPr lang="fr-FR" sz="1600" b="1" dirty="0" err="1"/>
              <a:t>True</a:t>
            </a:r>
            <a:r>
              <a:rPr lang="fr-FR" sz="1600" b="1" dirty="0"/>
              <a:t> test set</a:t>
            </a:r>
          </a:p>
        </p:txBody>
      </p:sp>
      <p:sp>
        <p:nvSpPr>
          <p:cNvPr id="18" name="ZoneTexte 17">
            <a:extLst>
              <a:ext uri="{FF2B5EF4-FFF2-40B4-BE49-F238E27FC236}">
                <a16:creationId xmlns:a16="http://schemas.microsoft.com/office/drawing/2014/main" id="{E3BD90D7-D1F5-044F-AC5A-A43493BABA4E}"/>
              </a:ext>
            </a:extLst>
          </p:cNvPr>
          <p:cNvSpPr txBox="1"/>
          <p:nvPr/>
        </p:nvSpPr>
        <p:spPr>
          <a:xfrm flipH="1">
            <a:off x="9301943" y="4123417"/>
            <a:ext cx="2040774" cy="246221"/>
          </a:xfrm>
          <a:prstGeom prst="rect">
            <a:avLst/>
          </a:prstGeom>
        </p:spPr>
        <p:txBody>
          <a:bodyPr vert="horz" wrap="square" lIns="0" tIns="0" rIns="0" bIns="0" rtlCol="0">
            <a:spAutoFit/>
          </a:bodyPr>
          <a:lstStyle/>
          <a:p>
            <a:pPr algn="l"/>
            <a:r>
              <a:rPr lang="fr-FR" sz="1600" b="1" dirty="0" err="1"/>
              <a:t>Predicted</a:t>
            </a:r>
            <a:r>
              <a:rPr lang="fr-FR" sz="1600" b="1" dirty="0"/>
              <a:t> set</a:t>
            </a:r>
          </a:p>
        </p:txBody>
      </p:sp>
      <p:sp>
        <p:nvSpPr>
          <p:cNvPr id="19" name="Content Placeholder 10">
            <a:extLst>
              <a:ext uri="{FF2B5EF4-FFF2-40B4-BE49-F238E27FC236}">
                <a16:creationId xmlns:a16="http://schemas.microsoft.com/office/drawing/2014/main" id="{9EC650AD-584E-4357-A29F-3639BDC53028}"/>
              </a:ext>
            </a:extLst>
          </p:cNvPr>
          <p:cNvSpPr txBox="1">
            <a:spLocks/>
          </p:cNvSpPr>
          <p:nvPr/>
        </p:nvSpPr>
        <p:spPr>
          <a:xfrm>
            <a:off x="379562" y="1007530"/>
            <a:ext cx="11429999" cy="385154"/>
          </a:xfrm>
          <a:prstGeom prst="rect">
            <a:avLst/>
          </a:prstGeom>
        </p:spPr>
        <p:txBody>
          <a:bodyPr/>
          <a:lstStyle>
            <a:lvl1pPr marL="0" indent="0" algn="l" defTabSz="914377" rtl="0" eaLnBrk="1" latinLnBrk="0" hangingPunct="1">
              <a:lnSpc>
                <a:spcPct val="85000"/>
              </a:lnSpc>
              <a:spcBef>
                <a:spcPts val="0"/>
              </a:spcBef>
              <a:spcAft>
                <a:spcPts val="0"/>
              </a:spcAft>
              <a:buFont typeface="Arial" panose="020B0604020202020204" pitchFamily="34" charset="0"/>
              <a:buNone/>
              <a:defRPr sz="2000" b="1" kern="1200" cap="none" baseline="0">
                <a:solidFill>
                  <a:schemeClr val="tx1">
                    <a:lumMod val="65000"/>
                    <a:lumOff val="35000"/>
                  </a:schemeClr>
                </a:solidFill>
                <a:latin typeface="+mn-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4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US" dirty="0"/>
              <a:t>We implemented several models to regress the price of listings on collected features; we found out there was no real correlation between price and any of the explanatory variables</a:t>
            </a:r>
          </a:p>
        </p:txBody>
      </p:sp>
    </p:spTree>
    <p:extLst>
      <p:ext uri="{BB962C8B-B14F-4D97-AF65-F5344CB8AC3E}">
        <p14:creationId xmlns:p14="http://schemas.microsoft.com/office/powerpoint/2010/main" val="3823252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68069C-01D6-42BA-932E-64F704EEC4EC}"/>
              </a:ext>
            </a:extLst>
          </p:cNvPr>
          <p:cNvSpPr>
            <a:spLocks noGrp="1"/>
          </p:cNvSpPr>
          <p:nvPr>
            <p:ph type="title"/>
          </p:nvPr>
        </p:nvSpPr>
        <p:spPr/>
        <p:txBody>
          <a:bodyPr/>
          <a:lstStyle/>
          <a:p>
            <a:r>
              <a:rPr lang="en-US" dirty="0"/>
              <a:t>We performed Sentiment analysis in order to obtain an additional point of comparison for our friends and family</a:t>
            </a:r>
          </a:p>
        </p:txBody>
      </p:sp>
      <p:sp>
        <p:nvSpPr>
          <p:cNvPr id="11" name="Content Placeholder 10">
            <a:extLst>
              <a:ext uri="{FF2B5EF4-FFF2-40B4-BE49-F238E27FC236}">
                <a16:creationId xmlns:a16="http://schemas.microsoft.com/office/drawing/2014/main" id="{B7C76701-9EA9-4A08-9F41-527BA4DE55D2}"/>
              </a:ext>
            </a:extLst>
          </p:cNvPr>
          <p:cNvSpPr>
            <a:spLocks noGrp="1"/>
          </p:cNvSpPr>
          <p:nvPr>
            <p:ph sz="quarter" idx="23"/>
          </p:nvPr>
        </p:nvSpPr>
        <p:spPr/>
        <p:txBody>
          <a:bodyPr/>
          <a:lstStyle/>
          <a:p>
            <a:r>
              <a:rPr lang="en-US" dirty="0"/>
              <a:t>After performing sentiment analysis on the 3 neighborhoods we concluded that they have  virtually the same perception </a:t>
            </a:r>
          </a:p>
        </p:txBody>
      </p:sp>
      <p:pic>
        <p:nvPicPr>
          <p:cNvPr id="2" name="Picture 1">
            <a:extLst>
              <a:ext uri="{FF2B5EF4-FFF2-40B4-BE49-F238E27FC236}">
                <a16:creationId xmlns:a16="http://schemas.microsoft.com/office/drawing/2014/main" id="{EE45EE77-3CCB-4A16-9907-BBE75B706671}"/>
              </a:ext>
            </a:extLst>
          </p:cNvPr>
          <p:cNvPicPr>
            <a:picLocks noChangeAspect="1"/>
          </p:cNvPicPr>
          <p:nvPr/>
        </p:nvPicPr>
        <p:blipFill>
          <a:blip r:embed="rId3"/>
          <a:stretch>
            <a:fillRect/>
          </a:stretch>
        </p:blipFill>
        <p:spPr>
          <a:xfrm>
            <a:off x="513657" y="2526056"/>
            <a:ext cx="3326524" cy="2743200"/>
          </a:xfrm>
          <a:prstGeom prst="rect">
            <a:avLst/>
          </a:prstGeom>
        </p:spPr>
      </p:pic>
      <p:pic>
        <p:nvPicPr>
          <p:cNvPr id="4" name="Picture 3">
            <a:extLst>
              <a:ext uri="{FF2B5EF4-FFF2-40B4-BE49-F238E27FC236}">
                <a16:creationId xmlns:a16="http://schemas.microsoft.com/office/drawing/2014/main" id="{0FC1B906-2C10-46FD-AA7A-46BCE368A870}"/>
              </a:ext>
            </a:extLst>
          </p:cNvPr>
          <p:cNvPicPr>
            <a:picLocks noChangeAspect="1"/>
          </p:cNvPicPr>
          <p:nvPr/>
        </p:nvPicPr>
        <p:blipFill>
          <a:blip r:embed="rId4"/>
          <a:stretch>
            <a:fillRect/>
          </a:stretch>
        </p:blipFill>
        <p:spPr>
          <a:xfrm>
            <a:off x="4444601" y="2526056"/>
            <a:ext cx="3269433" cy="2743200"/>
          </a:xfrm>
          <a:prstGeom prst="rect">
            <a:avLst/>
          </a:prstGeom>
        </p:spPr>
      </p:pic>
      <p:pic>
        <p:nvPicPr>
          <p:cNvPr id="5" name="Picture 4">
            <a:extLst>
              <a:ext uri="{FF2B5EF4-FFF2-40B4-BE49-F238E27FC236}">
                <a16:creationId xmlns:a16="http://schemas.microsoft.com/office/drawing/2014/main" id="{4E010E97-EA6C-4683-9241-90992B12BB91}"/>
              </a:ext>
            </a:extLst>
          </p:cNvPr>
          <p:cNvPicPr>
            <a:picLocks noChangeAspect="1"/>
          </p:cNvPicPr>
          <p:nvPr/>
        </p:nvPicPr>
        <p:blipFill>
          <a:blip r:embed="rId5"/>
          <a:stretch>
            <a:fillRect/>
          </a:stretch>
        </p:blipFill>
        <p:spPr>
          <a:xfrm>
            <a:off x="8318454" y="2526056"/>
            <a:ext cx="3359889" cy="2743200"/>
          </a:xfrm>
          <a:prstGeom prst="rect">
            <a:avLst/>
          </a:prstGeom>
        </p:spPr>
      </p:pic>
      <p:graphicFrame>
        <p:nvGraphicFramePr>
          <p:cNvPr id="8" name="Table 7">
            <a:extLst>
              <a:ext uri="{FF2B5EF4-FFF2-40B4-BE49-F238E27FC236}">
                <a16:creationId xmlns:a16="http://schemas.microsoft.com/office/drawing/2014/main" id="{5006D4D7-94B8-4540-AC2F-2620B3ADF239}"/>
              </a:ext>
            </a:extLst>
          </p:cNvPr>
          <p:cNvGraphicFramePr>
            <a:graphicFrameLocks noGrp="1"/>
          </p:cNvGraphicFramePr>
          <p:nvPr>
            <p:extLst>
              <p:ext uri="{D42A27DB-BD31-4B8C-83A1-F6EECF244321}">
                <p14:modId xmlns:p14="http://schemas.microsoft.com/office/powerpoint/2010/main" val="2417078959"/>
              </p:ext>
            </p:extLst>
          </p:nvPr>
        </p:nvGraphicFramePr>
        <p:xfrm>
          <a:off x="379562" y="5444258"/>
          <a:ext cx="3465484" cy="487680"/>
        </p:xfrm>
        <a:graphic>
          <a:graphicData uri="http://schemas.openxmlformats.org/drawingml/2006/table">
            <a:tbl>
              <a:tblPr firstRow="1" bandRow="1">
                <a:tableStyleId>{5A111915-BE36-4E01-A7E5-04B1672EAD32}</a:tableStyleId>
              </a:tblPr>
              <a:tblGrid>
                <a:gridCol w="866371">
                  <a:extLst>
                    <a:ext uri="{9D8B030D-6E8A-4147-A177-3AD203B41FA5}">
                      <a16:colId xmlns:a16="http://schemas.microsoft.com/office/drawing/2014/main" val="3089216194"/>
                    </a:ext>
                  </a:extLst>
                </a:gridCol>
                <a:gridCol w="866371">
                  <a:extLst>
                    <a:ext uri="{9D8B030D-6E8A-4147-A177-3AD203B41FA5}">
                      <a16:colId xmlns:a16="http://schemas.microsoft.com/office/drawing/2014/main" val="1623246446"/>
                    </a:ext>
                  </a:extLst>
                </a:gridCol>
                <a:gridCol w="866371">
                  <a:extLst>
                    <a:ext uri="{9D8B030D-6E8A-4147-A177-3AD203B41FA5}">
                      <a16:colId xmlns:a16="http://schemas.microsoft.com/office/drawing/2014/main" val="1075331745"/>
                    </a:ext>
                  </a:extLst>
                </a:gridCol>
                <a:gridCol w="866371">
                  <a:extLst>
                    <a:ext uri="{9D8B030D-6E8A-4147-A177-3AD203B41FA5}">
                      <a16:colId xmlns:a16="http://schemas.microsoft.com/office/drawing/2014/main" val="4057780038"/>
                    </a:ext>
                  </a:extLst>
                </a:gridCol>
              </a:tblGrid>
              <a:tr h="166640">
                <a:tc>
                  <a:txBody>
                    <a:bodyPr/>
                    <a:lstStyle/>
                    <a:p>
                      <a:pPr algn="ctr"/>
                      <a:r>
                        <a:rPr lang="en-US" sz="1000" dirty="0"/>
                        <a:t>Positive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Negative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Neutral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Compound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7206162"/>
                  </a:ext>
                </a:extLst>
              </a:tr>
              <a:tr h="166640">
                <a:tc>
                  <a:txBody>
                    <a:bodyPr/>
                    <a:lstStyle/>
                    <a:p>
                      <a:pPr algn="ctr"/>
                      <a:r>
                        <a:rPr lang="en-US" sz="1000" dirty="0"/>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72%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4077136"/>
                  </a:ext>
                </a:extLst>
              </a:tr>
            </a:tbl>
          </a:graphicData>
        </a:graphic>
      </p:graphicFrame>
      <p:graphicFrame>
        <p:nvGraphicFramePr>
          <p:cNvPr id="12" name="Table 11">
            <a:extLst>
              <a:ext uri="{FF2B5EF4-FFF2-40B4-BE49-F238E27FC236}">
                <a16:creationId xmlns:a16="http://schemas.microsoft.com/office/drawing/2014/main" id="{38FBEC1D-71CA-473A-80F4-34B90595DB47}"/>
              </a:ext>
            </a:extLst>
          </p:cNvPr>
          <p:cNvGraphicFramePr>
            <a:graphicFrameLocks noGrp="1"/>
          </p:cNvGraphicFramePr>
          <p:nvPr>
            <p:extLst>
              <p:ext uri="{D42A27DB-BD31-4B8C-83A1-F6EECF244321}">
                <p14:modId xmlns:p14="http://schemas.microsoft.com/office/powerpoint/2010/main" val="362551495"/>
              </p:ext>
            </p:extLst>
          </p:nvPr>
        </p:nvGraphicFramePr>
        <p:xfrm>
          <a:off x="4306401" y="5444258"/>
          <a:ext cx="3465484" cy="487680"/>
        </p:xfrm>
        <a:graphic>
          <a:graphicData uri="http://schemas.openxmlformats.org/drawingml/2006/table">
            <a:tbl>
              <a:tblPr firstRow="1" bandRow="1">
                <a:tableStyleId>{5A111915-BE36-4E01-A7E5-04B1672EAD32}</a:tableStyleId>
              </a:tblPr>
              <a:tblGrid>
                <a:gridCol w="866371">
                  <a:extLst>
                    <a:ext uri="{9D8B030D-6E8A-4147-A177-3AD203B41FA5}">
                      <a16:colId xmlns:a16="http://schemas.microsoft.com/office/drawing/2014/main" val="3089216194"/>
                    </a:ext>
                  </a:extLst>
                </a:gridCol>
                <a:gridCol w="866371">
                  <a:extLst>
                    <a:ext uri="{9D8B030D-6E8A-4147-A177-3AD203B41FA5}">
                      <a16:colId xmlns:a16="http://schemas.microsoft.com/office/drawing/2014/main" val="1623246446"/>
                    </a:ext>
                  </a:extLst>
                </a:gridCol>
                <a:gridCol w="866371">
                  <a:extLst>
                    <a:ext uri="{9D8B030D-6E8A-4147-A177-3AD203B41FA5}">
                      <a16:colId xmlns:a16="http://schemas.microsoft.com/office/drawing/2014/main" val="1075331745"/>
                    </a:ext>
                  </a:extLst>
                </a:gridCol>
                <a:gridCol w="866371">
                  <a:extLst>
                    <a:ext uri="{9D8B030D-6E8A-4147-A177-3AD203B41FA5}">
                      <a16:colId xmlns:a16="http://schemas.microsoft.com/office/drawing/2014/main" val="4057780038"/>
                    </a:ext>
                  </a:extLst>
                </a:gridCol>
              </a:tblGrid>
              <a:tr h="166640">
                <a:tc>
                  <a:txBody>
                    <a:bodyPr/>
                    <a:lstStyle/>
                    <a:p>
                      <a:pPr algn="ctr"/>
                      <a:r>
                        <a:rPr lang="en-US" sz="1000" dirty="0"/>
                        <a:t>Positive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Negative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Neutral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Compound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7206162"/>
                  </a:ext>
                </a:extLst>
              </a:tr>
              <a:tr h="166640">
                <a:tc>
                  <a:txBody>
                    <a:bodyPr/>
                    <a:lstStyle/>
                    <a:p>
                      <a:pPr algn="ctr"/>
                      <a:r>
                        <a:rPr lang="en-US" sz="1000" dirty="0"/>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71%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41%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4077136"/>
                  </a:ext>
                </a:extLst>
              </a:tr>
            </a:tbl>
          </a:graphicData>
        </a:graphic>
      </p:graphicFrame>
      <p:graphicFrame>
        <p:nvGraphicFramePr>
          <p:cNvPr id="13" name="Table 12">
            <a:extLst>
              <a:ext uri="{FF2B5EF4-FFF2-40B4-BE49-F238E27FC236}">
                <a16:creationId xmlns:a16="http://schemas.microsoft.com/office/drawing/2014/main" id="{9E0D019E-C7A9-4D7E-AC8A-FACE0FB9B9E1}"/>
              </a:ext>
            </a:extLst>
          </p:cNvPr>
          <p:cNvGraphicFramePr>
            <a:graphicFrameLocks noGrp="1"/>
          </p:cNvGraphicFramePr>
          <p:nvPr>
            <p:extLst>
              <p:ext uri="{D42A27DB-BD31-4B8C-83A1-F6EECF244321}">
                <p14:modId xmlns:p14="http://schemas.microsoft.com/office/powerpoint/2010/main" val="619173531"/>
              </p:ext>
            </p:extLst>
          </p:nvPr>
        </p:nvGraphicFramePr>
        <p:xfrm>
          <a:off x="8318454" y="5444258"/>
          <a:ext cx="3465484" cy="487680"/>
        </p:xfrm>
        <a:graphic>
          <a:graphicData uri="http://schemas.openxmlformats.org/drawingml/2006/table">
            <a:tbl>
              <a:tblPr firstRow="1" bandRow="1">
                <a:tableStyleId>{5A111915-BE36-4E01-A7E5-04B1672EAD32}</a:tableStyleId>
              </a:tblPr>
              <a:tblGrid>
                <a:gridCol w="866371">
                  <a:extLst>
                    <a:ext uri="{9D8B030D-6E8A-4147-A177-3AD203B41FA5}">
                      <a16:colId xmlns:a16="http://schemas.microsoft.com/office/drawing/2014/main" val="3089216194"/>
                    </a:ext>
                  </a:extLst>
                </a:gridCol>
                <a:gridCol w="866371">
                  <a:extLst>
                    <a:ext uri="{9D8B030D-6E8A-4147-A177-3AD203B41FA5}">
                      <a16:colId xmlns:a16="http://schemas.microsoft.com/office/drawing/2014/main" val="1623246446"/>
                    </a:ext>
                  </a:extLst>
                </a:gridCol>
                <a:gridCol w="866371">
                  <a:extLst>
                    <a:ext uri="{9D8B030D-6E8A-4147-A177-3AD203B41FA5}">
                      <a16:colId xmlns:a16="http://schemas.microsoft.com/office/drawing/2014/main" val="1075331745"/>
                    </a:ext>
                  </a:extLst>
                </a:gridCol>
                <a:gridCol w="866371">
                  <a:extLst>
                    <a:ext uri="{9D8B030D-6E8A-4147-A177-3AD203B41FA5}">
                      <a16:colId xmlns:a16="http://schemas.microsoft.com/office/drawing/2014/main" val="4057780038"/>
                    </a:ext>
                  </a:extLst>
                </a:gridCol>
              </a:tblGrid>
              <a:tr h="166640">
                <a:tc>
                  <a:txBody>
                    <a:bodyPr/>
                    <a:lstStyle/>
                    <a:p>
                      <a:pPr algn="ctr"/>
                      <a:r>
                        <a:rPr lang="en-US" sz="1000" dirty="0"/>
                        <a:t>Positive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Negative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Neutral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Compound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7206162"/>
                  </a:ext>
                </a:extLst>
              </a:tr>
              <a:tr h="166640">
                <a:tc>
                  <a:txBody>
                    <a:bodyPr/>
                    <a:lstStyle/>
                    <a:p>
                      <a:pPr algn="ctr"/>
                      <a:r>
                        <a:rPr lang="en-US" sz="1000" dirty="0"/>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71%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41%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4077136"/>
                  </a:ext>
                </a:extLst>
              </a:tr>
            </a:tbl>
          </a:graphicData>
        </a:graphic>
      </p:graphicFrame>
      <p:pic>
        <p:nvPicPr>
          <p:cNvPr id="14339" name="Picture 3" descr="http://www.vikinghomes.com/site_media/media/listings/community_logo/Morningside_Heights.png">
            <a:extLst>
              <a:ext uri="{FF2B5EF4-FFF2-40B4-BE49-F238E27FC236}">
                <a16:creationId xmlns:a16="http://schemas.microsoft.com/office/drawing/2014/main" id="{B6D7E6B6-354D-4E8B-A13A-8548EF8191A7}"/>
              </a:ext>
            </a:extLst>
          </p:cNvPr>
          <p:cNvPicPr>
            <a:picLocks noChangeAspect="1" noChangeArrowheads="1"/>
          </p:cNvPicPr>
          <p:nvPr/>
        </p:nvPicPr>
        <p:blipFill>
          <a:blip r:embed="rId6">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1272166" y="1781163"/>
            <a:ext cx="1680276" cy="551066"/>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https://www.pratthomes.ca/wp-content/uploads/manhattan-upper-west-side-logo.jpg">
            <a:extLst>
              <a:ext uri="{FF2B5EF4-FFF2-40B4-BE49-F238E27FC236}">
                <a16:creationId xmlns:a16="http://schemas.microsoft.com/office/drawing/2014/main" id="{E76C5C6C-D6DE-498B-BDD3-C5A582E732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78211" y="1850951"/>
            <a:ext cx="1650040" cy="587604"/>
          </a:xfrm>
          <a:prstGeom prst="rect">
            <a:avLst/>
          </a:prstGeom>
          <a:noFill/>
          <a:extLst>
            <a:ext uri="{909E8E84-426E-40DD-AFC4-6F175D3DCCD1}">
              <a14:hiddenFill xmlns:a14="http://schemas.microsoft.com/office/drawing/2010/main">
                <a:solidFill>
                  <a:srgbClr val="FFFFFF"/>
                </a:solidFill>
              </a14:hiddenFill>
            </a:ext>
          </a:extLst>
        </p:spPr>
      </p:pic>
      <p:pic>
        <p:nvPicPr>
          <p:cNvPr id="14343" name="Picture 7" descr="https://harlemlocal.com/wp-content/uploads/2018/06/harlemlocal-nyc-local-marketing-magazine-800.png">
            <a:extLst>
              <a:ext uri="{FF2B5EF4-FFF2-40B4-BE49-F238E27FC236}">
                <a16:creationId xmlns:a16="http://schemas.microsoft.com/office/drawing/2014/main" id="{B63AC47A-5265-4C08-857A-A9144148FC0D}"/>
              </a:ext>
            </a:extLst>
          </p:cNvPr>
          <p:cNvPicPr>
            <a:picLocks noChangeAspect="1" noChangeArrowheads="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49600" y="1850951"/>
            <a:ext cx="1579085" cy="59215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5D548E50-5960-4462-9FA3-13CE829D1212}"/>
              </a:ext>
            </a:extLst>
          </p:cNvPr>
          <p:cNvSpPr/>
          <p:nvPr/>
        </p:nvSpPr>
        <p:spPr>
          <a:xfrm>
            <a:off x="929706" y="6124517"/>
            <a:ext cx="10023601" cy="4779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7" name="Espace réservé du contenu 3">
            <a:extLst>
              <a:ext uri="{FF2B5EF4-FFF2-40B4-BE49-F238E27FC236}">
                <a16:creationId xmlns:a16="http://schemas.microsoft.com/office/drawing/2014/main" id="{B5C51235-0B5C-4B4E-BE3E-4304A529F44E}"/>
              </a:ext>
            </a:extLst>
          </p:cNvPr>
          <p:cNvSpPr txBox="1">
            <a:spLocks/>
          </p:cNvSpPr>
          <p:nvPr/>
        </p:nvSpPr>
        <p:spPr>
          <a:xfrm>
            <a:off x="983512" y="6214467"/>
            <a:ext cx="9867014" cy="376321"/>
          </a:xfrm>
          <a:prstGeom prst="rect">
            <a:avLst/>
          </a:prstGeom>
        </p:spPr>
        <p:txBody>
          <a:bodyPr/>
          <a:lstStyle>
            <a:lvl1pPr marL="0" indent="0" algn="l" defTabSz="914377" rtl="0" eaLnBrk="1" latinLnBrk="0" hangingPunct="1">
              <a:lnSpc>
                <a:spcPct val="85000"/>
              </a:lnSpc>
              <a:spcBef>
                <a:spcPts val="0"/>
              </a:spcBef>
              <a:spcAft>
                <a:spcPts val="0"/>
              </a:spcAft>
              <a:buFont typeface="Arial" panose="020B0604020202020204" pitchFamily="34" charset="0"/>
              <a:buNone/>
              <a:defRPr sz="2000" b="1" kern="1200" cap="none" baseline="0">
                <a:solidFill>
                  <a:schemeClr val="tx1">
                    <a:lumMod val="65000"/>
                    <a:lumOff val="35000"/>
                  </a:schemeClr>
                </a:solidFill>
                <a:latin typeface="+mn-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4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US" sz="1600" b="0" dirty="0">
                <a:solidFill>
                  <a:schemeClr val="bg1"/>
                </a:solidFill>
              </a:rPr>
              <a:t>Given this similarity, the decision should depend on other factors such as room features, price, location, etc.</a:t>
            </a:r>
          </a:p>
        </p:txBody>
      </p:sp>
    </p:spTree>
    <p:extLst>
      <p:ext uri="{BB962C8B-B14F-4D97-AF65-F5344CB8AC3E}">
        <p14:creationId xmlns:p14="http://schemas.microsoft.com/office/powerpoint/2010/main" val="1043513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68069C-01D6-42BA-932E-64F704EEC4EC}"/>
              </a:ext>
            </a:extLst>
          </p:cNvPr>
          <p:cNvSpPr>
            <a:spLocks noGrp="1"/>
          </p:cNvSpPr>
          <p:nvPr>
            <p:ph type="title"/>
          </p:nvPr>
        </p:nvSpPr>
        <p:spPr/>
        <p:txBody>
          <a:bodyPr/>
          <a:lstStyle/>
          <a:p>
            <a:r>
              <a:rPr lang="en-US" dirty="0"/>
              <a:t>As a final step, we visualized additional information per neighborhood that could be useful in the choosing process </a:t>
            </a:r>
          </a:p>
        </p:txBody>
      </p:sp>
      <p:sp>
        <p:nvSpPr>
          <p:cNvPr id="11" name="Content Placeholder 10">
            <a:extLst>
              <a:ext uri="{FF2B5EF4-FFF2-40B4-BE49-F238E27FC236}">
                <a16:creationId xmlns:a16="http://schemas.microsoft.com/office/drawing/2014/main" id="{B7C76701-9EA9-4A08-9F41-527BA4DE55D2}"/>
              </a:ext>
            </a:extLst>
          </p:cNvPr>
          <p:cNvSpPr>
            <a:spLocks noGrp="1"/>
          </p:cNvSpPr>
          <p:nvPr>
            <p:ph sz="quarter" idx="23"/>
          </p:nvPr>
        </p:nvSpPr>
        <p:spPr/>
        <p:txBody>
          <a:bodyPr/>
          <a:lstStyle/>
          <a:p>
            <a:r>
              <a:rPr lang="en-US" dirty="0"/>
              <a:t>We plotted the number of listings per neighborhood to visualize where the concentration is highest and lowest, for example if you are looking for a less “touristy” area</a:t>
            </a:r>
          </a:p>
        </p:txBody>
      </p:sp>
      <p:pic>
        <p:nvPicPr>
          <p:cNvPr id="2" name="Picture 1">
            <a:extLst>
              <a:ext uri="{FF2B5EF4-FFF2-40B4-BE49-F238E27FC236}">
                <a16:creationId xmlns:a16="http://schemas.microsoft.com/office/drawing/2014/main" id="{242F0D94-24F4-4FD7-A6FF-2E032A08FD0F}"/>
              </a:ext>
            </a:extLst>
          </p:cNvPr>
          <p:cNvPicPr>
            <a:picLocks noChangeAspect="1"/>
          </p:cNvPicPr>
          <p:nvPr/>
        </p:nvPicPr>
        <p:blipFill rotWithShape="1">
          <a:blip r:embed="rId3"/>
          <a:srcRect b="55586"/>
          <a:stretch/>
        </p:blipFill>
        <p:spPr>
          <a:xfrm>
            <a:off x="715926" y="2200054"/>
            <a:ext cx="4488711" cy="553779"/>
          </a:xfrm>
          <a:prstGeom prst="rect">
            <a:avLst/>
          </a:prstGeom>
        </p:spPr>
      </p:pic>
      <p:pic>
        <p:nvPicPr>
          <p:cNvPr id="4" name="Picture 3">
            <a:extLst>
              <a:ext uri="{FF2B5EF4-FFF2-40B4-BE49-F238E27FC236}">
                <a16:creationId xmlns:a16="http://schemas.microsoft.com/office/drawing/2014/main" id="{2B4FAA89-0080-4977-8A9B-C4DD394DAAE9}"/>
              </a:ext>
            </a:extLst>
          </p:cNvPr>
          <p:cNvPicPr>
            <a:picLocks noChangeAspect="1"/>
          </p:cNvPicPr>
          <p:nvPr/>
        </p:nvPicPr>
        <p:blipFill>
          <a:blip r:embed="rId4"/>
          <a:stretch>
            <a:fillRect/>
          </a:stretch>
        </p:blipFill>
        <p:spPr>
          <a:xfrm>
            <a:off x="867330" y="3069213"/>
            <a:ext cx="4284146" cy="3156149"/>
          </a:xfrm>
          <a:prstGeom prst="rect">
            <a:avLst/>
          </a:prstGeom>
        </p:spPr>
      </p:pic>
      <p:pic>
        <p:nvPicPr>
          <p:cNvPr id="10" name="Picture 9">
            <a:extLst>
              <a:ext uri="{FF2B5EF4-FFF2-40B4-BE49-F238E27FC236}">
                <a16:creationId xmlns:a16="http://schemas.microsoft.com/office/drawing/2014/main" id="{C3B5F923-695F-402C-95BE-8E3E879E7EE8}"/>
              </a:ext>
            </a:extLst>
          </p:cNvPr>
          <p:cNvPicPr>
            <a:picLocks noChangeAspect="1"/>
          </p:cNvPicPr>
          <p:nvPr/>
        </p:nvPicPr>
        <p:blipFill rotWithShape="1">
          <a:blip r:embed="rId5"/>
          <a:srcRect l="5756"/>
          <a:stretch/>
        </p:blipFill>
        <p:spPr>
          <a:xfrm>
            <a:off x="6305107" y="2196900"/>
            <a:ext cx="4961871" cy="3143788"/>
          </a:xfrm>
          <a:prstGeom prst="rect">
            <a:avLst/>
          </a:prstGeom>
        </p:spPr>
      </p:pic>
      <p:pic>
        <p:nvPicPr>
          <p:cNvPr id="12" name="Picture 3" descr="http://www.vikinghomes.com/site_media/media/listings/community_logo/Morningside_Heights.png">
            <a:extLst>
              <a:ext uri="{FF2B5EF4-FFF2-40B4-BE49-F238E27FC236}">
                <a16:creationId xmlns:a16="http://schemas.microsoft.com/office/drawing/2014/main" id="{DAFDFAF2-F4EB-43D1-8DA3-1F179110C980}"/>
              </a:ext>
            </a:extLst>
          </p:cNvPr>
          <p:cNvPicPr>
            <a:picLocks noChangeAspect="1" noChangeArrowheads="1"/>
          </p:cNvPicPr>
          <p:nvPr/>
        </p:nvPicPr>
        <p:blipFill>
          <a:blip r:embed="rId6">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7720702" y="3224890"/>
            <a:ext cx="1101364" cy="36120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5" descr="https://www.pratthomes.ca/wp-content/uploads/manhattan-upper-west-side-logo.jpg">
            <a:extLst>
              <a:ext uri="{FF2B5EF4-FFF2-40B4-BE49-F238E27FC236}">
                <a16:creationId xmlns:a16="http://schemas.microsoft.com/office/drawing/2014/main" id="{E65429C3-DCBB-435B-9BFF-CECABD88B4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23928" y="4209709"/>
            <a:ext cx="1081544" cy="38515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7" descr="https://harlemlocal.com/wp-content/uploads/2018/06/harlemlocal-nyc-local-marketing-magazine-800.png">
            <a:extLst>
              <a:ext uri="{FF2B5EF4-FFF2-40B4-BE49-F238E27FC236}">
                <a16:creationId xmlns:a16="http://schemas.microsoft.com/office/drawing/2014/main" id="{BB5FA35F-BCE8-4626-AAE8-D2A32CFA2227}"/>
              </a:ext>
            </a:extLst>
          </p:cNvPr>
          <p:cNvPicPr>
            <a:picLocks noChangeAspect="1" noChangeArrowheads="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505472" y="2759177"/>
            <a:ext cx="1035034" cy="388138"/>
          </a:xfrm>
          <a:prstGeom prst="rect">
            <a:avLst/>
          </a:prstGeom>
          <a:noFill/>
          <a:extLst>
            <a:ext uri="{909E8E84-426E-40DD-AFC4-6F175D3DCCD1}">
              <a14:hiddenFill xmlns:a14="http://schemas.microsoft.com/office/drawing/2010/main">
                <a:solidFill>
                  <a:srgbClr val="FFFFFF"/>
                </a:solidFill>
              </a14:hiddenFill>
            </a:ext>
          </a:extLst>
        </p:spPr>
      </p:pic>
      <p:sp>
        <p:nvSpPr>
          <p:cNvPr id="15" name="Trapezoid 14">
            <a:extLst>
              <a:ext uri="{FF2B5EF4-FFF2-40B4-BE49-F238E27FC236}">
                <a16:creationId xmlns:a16="http://schemas.microsoft.com/office/drawing/2014/main" id="{B913CD4C-14C4-4EB4-A5AB-120DD42A4A9E}"/>
              </a:ext>
            </a:extLst>
          </p:cNvPr>
          <p:cNvSpPr/>
          <p:nvPr/>
        </p:nvSpPr>
        <p:spPr>
          <a:xfrm rot="16200000" flipV="1">
            <a:off x="4110472" y="3526529"/>
            <a:ext cx="3270450" cy="611192"/>
          </a:xfrm>
          <a:prstGeom prst="trapezoid">
            <a:avLst>
              <a:gd name="adj" fmla="val 39092"/>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 name="TextBox 16">
            <a:extLst>
              <a:ext uri="{FF2B5EF4-FFF2-40B4-BE49-F238E27FC236}">
                <a16:creationId xmlns:a16="http://schemas.microsoft.com/office/drawing/2014/main" id="{ECE593C4-15BF-41C4-8F34-3D0D41070137}"/>
              </a:ext>
            </a:extLst>
          </p:cNvPr>
          <p:cNvSpPr txBox="1"/>
          <p:nvPr/>
        </p:nvSpPr>
        <p:spPr>
          <a:xfrm>
            <a:off x="715926" y="1673863"/>
            <a:ext cx="2526333" cy="276999"/>
          </a:xfrm>
          <a:prstGeom prst="rect">
            <a:avLst/>
          </a:prstGeom>
        </p:spPr>
        <p:txBody>
          <a:bodyPr vert="horz" wrap="none" lIns="0" tIns="0" rIns="0" bIns="0" rtlCol="0">
            <a:spAutoFit/>
          </a:bodyPr>
          <a:lstStyle/>
          <a:p>
            <a:r>
              <a:rPr lang="en-US" b="1" dirty="0">
                <a:solidFill>
                  <a:schemeClr val="accent5"/>
                </a:solidFill>
              </a:rPr>
              <a:t>Distribution of Listings</a:t>
            </a:r>
          </a:p>
        </p:txBody>
      </p:sp>
      <p:pic>
        <p:nvPicPr>
          <p:cNvPr id="18" name="Graphic 17" descr="Marker">
            <a:extLst>
              <a:ext uri="{FF2B5EF4-FFF2-40B4-BE49-F238E27FC236}">
                <a16:creationId xmlns:a16="http://schemas.microsoft.com/office/drawing/2014/main" id="{3649547F-3239-401C-901D-2B94A10DC2E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23202" y="1516247"/>
            <a:ext cx="557089" cy="557089"/>
          </a:xfrm>
          <a:prstGeom prst="rect">
            <a:avLst/>
          </a:prstGeom>
        </p:spPr>
      </p:pic>
      <p:sp>
        <p:nvSpPr>
          <p:cNvPr id="19" name="Rectangle 18">
            <a:extLst>
              <a:ext uri="{FF2B5EF4-FFF2-40B4-BE49-F238E27FC236}">
                <a16:creationId xmlns:a16="http://schemas.microsoft.com/office/drawing/2014/main" id="{35FD2A94-1BBB-43EB-A0A5-783B0C117293}"/>
              </a:ext>
            </a:extLst>
          </p:cNvPr>
          <p:cNvSpPr/>
          <p:nvPr/>
        </p:nvSpPr>
        <p:spPr>
          <a:xfrm>
            <a:off x="6305107" y="5506707"/>
            <a:ext cx="4961871" cy="9639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0" name="TextBox 19">
            <a:extLst>
              <a:ext uri="{FF2B5EF4-FFF2-40B4-BE49-F238E27FC236}">
                <a16:creationId xmlns:a16="http://schemas.microsoft.com/office/drawing/2014/main" id="{405D503B-09E7-4A23-81F2-F96E25509B8B}"/>
              </a:ext>
            </a:extLst>
          </p:cNvPr>
          <p:cNvSpPr txBox="1"/>
          <p:nvPr/>
        </p:nvSpPr>
        <p:spPr>
          <a:xfrm>
            <a:off x="6430192" y="5665512"/>
            <a:ext cx="4711700" cy="646331"/>
          </a:xfrm>
          <a:prstGeom prst="rect">
            <a:avLst/>
          </a:prstGeom>
        </p:spPr>
        <p:txBody>
          <a:bodyPr vert="horz" wrap="square" lIns="0" tIns="0" rIns="0" bIns="0" rtlCol="0">
            <a:spAutoFit/>
          </a:bodyPr>
          <a:lstStyle/>
          <a:p>
            <a:pPr algn="l"/>
            <a:r>
              <a:rPr lang="en-US" sz="1400" b="1" dirty="0">
                <a:solidFill>
                  <a:schemeClr val="bg1"/>
                </a:solidFill>
              </a:rPr>
              <a:t>Harlem has the most listings available and Morningside shows a very limited amount of them, both due to its size and the “student” nature of the neighborhood</a:t>
            </a:r>
          </a:p>
        </p:txBody>
      </p:sp>
    </p:spTree>
    <p:extLst>
      <p:ext uri="{BB962C8B-B14F-4D97-AF65-F5344CB8AC3E}">
        <p14:creationId xmlns:p14="http://schemas.microsoft.com/office/powerpoint/2010/main" val="465475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F33FF18C-04BE-4FBB-9033-B115CE73B898}"/>
              </a:ext>
            </a:extLst>
          </p:cNvPr>
          <p:cNvSpPr/>
          <p:nvPr/>
        </p:nvSpPr>
        <p:spPr>
          <a:xfrm>
            <a:off x="6305107" y="5506707"/>
            <a:ext cx="4961871" cy="9639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 name="Title 2">
            <a:extLst>
              <a:ext uri="{FF2B5EF4-FFF2-40B4-BE49-F238E27FC236}">
                <a16:creationId xmlns:a16="http://schemas.microsoft.com/office/drawing/2014/main" id="{8368069C-01D6-42BA-932E-64F704EEC4EC}"/>
              </a:ext>
            </a:extLst>
          </p:cNvPr>
          <p:cNvSpPr>
            <a:spLocks noGrp="1"/>
          </p:cNvSpPr>
          <p:nvPr>
            <p:ph type="title"/>
          </p:nvPr>
        </p:nvSpPr>
        <p:spPr/>
        <p:txBody>
          <a:bodyPr/>
          <a:lstStyle/>
          <a:p>
            <a:r>
              <a:rPr lang="en-US" dirty="0"/>
              <a:t>As a final step, we visualized additional information per neighborhood that could be useful in the choosing process </a:t>
            </a:r>
          </a:p>
        </p:txBody>
      </p:sp>
      <p:sp>
        <p:nvSpPr>
          <p:cNvPr id="11" name="Content Placeholder 10">
            <a:extLst>
              <a:ext uri="{FF2B5EF4-FFF2-40B4-BE49-F238E27FC236}">
                <a16:creationId xmlns:a16="http://schemas.microsoft.com/office/drawing/2014/main" id="{B7C76701-9EA9-4A08-9F41-527BA4DE55D2}"/>
              </a:ext>
            </a:extLst>
          </p:cNvPr>
          <p:cNvSpPr>
            <a:spLocks noGrp="1"/>
          </p:cNvSpPr>
          <p:nvPr>
            <p:ph sz="quarter" idx="23"/>
          </p:nvPr>
        </p:nvSpPr>
        <p:spPr/>
        <p:txBody>
          <a:bodyPr/>
          <a:lstStyle/>
          <a:p>
            <a:r>
              <a:rPr lang="en-US" dirty="0"/>
              <a:t>We plotted the average price of listings per neighborhood to visualize which tend to be more or less expensive, so that you can be within budget </a:t>
            </a:r>
          </a:p>
        </p:txBody>
      </p:sp>
      <p:pic>
        <p:nvPicPr>
          <p:cNvPr id="7" name="Picture 6">
            <a:extLst>
              <a:ext uri="{FF2B5EF4-FFF2-40B4-BE49-F238E27FC236}">
                <a16:creationId xmlns:a16="http://schemas.microsoft.com/office/drawing/2014/main" id="{1DCA94E7-3114-4D3F-BDBA-2FAF5BF0573B}"/>
              </a:ext>
            </a:extLst>
          </p:cNvPr>
          <p:cNvPicPr>
            <a:picLocks noChangeAspect="1"/>
          </p:cNvPicPr>
          <p:nvPr/>
        </p:nvPicPr>
        <p:blipFill>
          <a:blip r:embed="rId3"/>
          <a:stretch>
            <a:fillRect/>
          </a:stretch>
        </p:blipFill>
        <p:spPr>
          <a:xfrm>
            <a:off x="729357" y="3069212"/>
            <a:ext cx="4560091" cy="3156149"/>
          </a:xfrm>
          <a:prstGeom prst="rect">
            <a:avLst/>
          </a:prstGeom>
        </p:spPr>
      </p:pic>
      <p:pic>
        <p:nvPicPr>
          <p:cNvPr id="9" name="Picture 8">
            <a:extLst>
              <a:ext uri="{FF2B5EF4-FFF2-40B4-BE49-F238E27FC236}">
                <a16:creationId xmlns:a16="http://schemas.microsoft.com/office/drawing/2014/main" id="{9C38F6DF-0655-4C86-8656-AF86DC3DF977}"/>
              </a:ext>
            </a:extLst>
          </p:cNvPr>
          <p:cNvPicPr>
            <a:picLocks noChangeAspect="1"/>
          </p:cNvPicPr>
          <p:nvPr/>
        </p:nvPicPr>
        <p:blipFill rotWithShape="1">
          <a:blip r:embed="rId4"/>
          <a:srcRect b="55860"/>
          <a:stretch/>
        </p:blipFill>
        <p:spPr>
          <a:xfrm>
            <a:off x="715926" y="2200054"/>
            <a:ext cx="4497776" cy="553779"/>
          </a:xfrm>
          <a:prstGeom prst="rect">
            <a:avLst/>
          </a:prstGeom>
        </p:spPr>
      </p:pic>
      <p:pic>
        <p:nvPicPr>
          <p:cNvPr id="8" name="Picture 7">
            <a:extLst>
              <a:ext uri="{FF2B5EF4-FFF2-40B4-BE49-F238E27FC236}">
                <a16:creationId xmlns:a16="http://schemas.microsoft.com/office/drawing/2014/main" id="{55A3971D-9AC5-499F-BDAD-499DD93A3ACC}"/>
              </a:ext>
            </a:extLst>
          </p:cNvPr>
          <p:cNvPicPr>
            <a:picLocks noChangeAspect="1"/>
          </p:cNvPicPr>
          <p:nvPr/>
        </p:nvPicPr>
        <p:blipFill rotWithShape="1">
          <a:blip r:embed="rId5"/>
          <a:srcRect l="4071"/>
          <a:stretch/>
        </p:blipFill>
        <p:spPr>
          <a:xfrm>
            <a:off x="6305107" y="2200054"/>
            <a:ext cx="4961871" cy="3140633"/>
          </a:xfrm>
          <a:prstGeom prst="rect">
            <a:avLst/>
          </a:prstGeom>
        </p:spPr>
      </p:pic>
      <p:pic>
        <p:nvPicPr>
          <p:cNvPr id="13" name="Picture 3" descr="http://www.vikinghomes.com/site_media/media/listings/community_logo/Morningside_Heights.png">
            <a:extLst>
              <a:ext uri="{FF2B5EF4-FFF2-40B4-BE49-F238E27FC236}">
                <a16:creationId xmlns:a16="http://schemas.microsoft.com/office/drawing/2014/main" id="{A297C99A-D849-4892-A5AE-17CF2B907763}"/>
              </a:ext>
            </a:extLst>
          </p:cNvPr>
          <p:cNvPicPr>
            <a:picLocks noChangeAspect="1" noChangeArrowheads="1"/>
          </p:cNvPicPr>
          <p:nvPr/>
        </p:nvPicPr>
        <p:blipFill>
          <a:blip r:embed="rId6">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7720702" y="3224890"/>
            <a:ext cx="1101364" cy="36120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https://www.pratthomes.ca/wp-content/uploads/manhattan-upper-west-side-logo.jpg">
            <a:extLst>
              <a:ext uri="{FF2B5EF4-FFF2-40B4-BE49-F238E27FC236}">
                <a16:creationId xmlns:a16="http://schemas.microsoft.com/office/drawing/2014/main" id="{30053326-8487-4B4E-BE12-096B0E3ED0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23928" y="4209709"/>
            <a:ext cx="1081544" cy="38515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7" descr="https://harlemlocal.com/wp-content/uploads/2018/06/harlemlocal-nyc-local-marketing-magazine-800.png">
            <a:extLst>
              <a:ext uri="{FF2B5EF4-FFF2-40B4-BE49-F238E27FC236}">
                <a16:creationId xmlns:a16="http://schemas.microsoft.com/office/drawing/2014/main" id="{F6F7A2F1-3B40-442F-9ADB-24DC0B097027}"/>
              </a:ext>
            </a:extLst>
          </p:cNvPr>
          <p:cNvPicPr>
            <a:picLocks noChangeAspect="1" noChangeArrowheads="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505472" y="2759177"/>
            <a:ext cx="1035034" cy="38813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1ACD4F9-3015-453C-8497-32CB16F454E0}"/>
              </a:ext>
            </a:extLst>
          </p:cNvPr>
          <p:cNvSpPr txBox="1"/>
          <p:nvPr/>
        </p:nvSpPr>
        <p:spPr>
          <a:xfrm>
            <a:off x="6430192" y="5665512"/>
            <a:ext cx="4711700" cy="646331"/>
          </a:xfrm>
          <a:prstGeom prst="rect">
            <a:avLst/>
          </a:prstGeom>
        </p:spPr>
        <p:txBody>
          <a:bodyPr vert="horz" wrap="square" lIns="0" tIns="0" rIns="0" bIns="0" rtlCol="0">
            <a:spAutoFit/>
          </a:bodyPr>
          <a:lstStyle/>
          <a:p>
            <a:pPr algn="l"/>
            <a:r>
              <a:rPr lang="en-US" sz="1400" b="1" dirty="0">
                <a:solidFill>
                  <a:schemeClr val="bg1"/>
                </a:solidFill>
              </a:rPr>
              <a:t>We can observe than in average, UWS has slighter higher prices than the other 2 analyzed neighborhoods, this is expected as it is closer to midtown</a:t>
            </a:r>
          </a:p>
        </p:txBody>
      </p:sp>
      <p:sp>
        <p:nvSpPr>
          <p:cNvPr id="17" name="Trapezoid 16">
            <a:extLst>
              <a:ext uri="{FF2B5EF4-FFF2-40B4-BE49-F238E27FC236}">
                <a16:creationId xmlns:a16="http://schemas.microsoft.com/office/drawing/2014/main" id="{50258000-5F53-4EF8-9CA2-CEA6DDAA505C}"/>
              </a:ext>
            </a:extLst>
          </p:cNvPr>
          <p:cNvSpPr/>
          <p:nvPr/>
        </p:nvSpPr>
        <p:spPr>
          <a:xfrm rot="16200000" flipV="1">
            <a:off x="4110472" y="3526529"/>
            <a:ext cx="3270450" cy="611192"/>
          </a:xfrm>
          <a:prstGeom prst="trapezoid">
            <a:avLst>
              <a:gd name="adj" fmla="val 39092"/>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0" name="TextBox 19">
            <a:extLst>
              <a:ext uri="{FF2B5EF4-FFF2-40B4-BE49-F238E27FC236}">
                <a16:creationId xmlns:a16="http://schemas.microsoft.com/office/drawing/2014/main" id="{4895294D-DDA1-43A3-A54D-A441D3265946}"/>
              </a:ext>
            </a:extLst>
          </p:cNvPr>
          <p:cNvSpPr txBox="1"/>
          <p:nvPr/>
        </p:nvSpPr>
        <p:spPr>
          <a:xfrm>
            <a:off x="715926" y="1673863"/>
            <a:ext cx="1218282" cy="276999"/>
          </a:xfrm>
          <a:prstGeom prst="rect">
            <a:avLst/>
          </a:prstGeom>
        </p:spPr>
        <p:txBody>
          <a:bodyPr vert="horz" wrap="none" lIns="0" tIns="0" rIns="0" bIns="0" rtlCol="0">
            <a:spAutoFit/>
          </a:bodyPr>
          <a:lstStyle/>
          <a:p>
            <a:r>
              <a:rPr lang="en-US" b="1" dirty="0">
                <a:solidFill>
                  <a:schemeClr val="accent5"/>
                </a:solidFill>
              </a:rPr>
              <a:t>Mean Price</a:t>
            </a:r>
          </a:p>
        </p:txBody>
      </p:sp>
      <p:pic>
        <p:nvPicPr>
          <p:cNvPr id="23" name="Graphic 22" descr="Coins">
            <a:extLst>
              <a:ext uri="{FF2B5EF4-FFF2-40B4-BE49-F238E27FC236}">
                <a16:creationId xmlns:a16="http://schemas.microsoft.com/office/drawing/2014/main" id="{77468FB0-6838-4DD7-A6B1-397F3E58463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56715" y="1637450"/>
            <a:ext cx="349823" cy="349823"/>
          </a:xfrm>
          <a:prstGeom prst="rect">
            <a:avLst/>
          </a:prstGeom>
        </p:spPr>
      </p:pic>
    </p:spTree>
    <p:extLst>
      <p:ext uri="{BB962C8B-B14F-4D97-AF65-F5344CB8AC3E}">
        <p14:creationId xmlns:p14="http://schemas.microsoft.com/office/powerpoint/2010/main" val="46018708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4162&quot;&gt;&lt;version val=&quot;26982&quot;/&gt;&lt;CPresentation id=&quot;1&quot;&gt;&lt;m_precDefaultNumber&gt;&lt;m_yearfmt&gt;&lt;begin val=&quot;0&quot;/&gt;&lt;end val=&quot;4&quot;/&gt;&lt;/m_yearfmt&gt;&lt;/m_precDefaultNumber&gt;&lt;m_precDefaultPercent&gt;&lt;m_yearfmt&gt;&lt;begin val=&quot;0&quot;/&gt;&lt;end val=&quot;4&quot;/&gt;&lt;/m_yearfmt&gt;&lt;/m_precDefaultPercent&gt;&lt;m_precDefaultDate&gt;&lt;m_bNumberIsYear val=&quot;0&quot;/&gt;&lt;m_strFormatTime&gt;%d/%m/%Y&lt;/m_strFormatTime&gt;&lt;m_yearfmt&gt;&lt;begin val=&quot;0&quot;/&gt;&lt;end val=&quot;0&quot;/&gt;&lt;/m_yearfmt&gt;&lt;/m_precDefaultDate&gt;&lt;m_precDefaultYear&gt;&lt;m_bNumberIsYear val=&quot;0&quot;/&gt;&lt;m_strFormatTime&gt;%Y&lt;/m_strFormatTime&gt;&lt;m_yearfmt&gt;&lt;begin val=&quot;0&quot;/&gt;&lt;end val=&quot;0&quot;/&gt;&lt;/m_yearfmt&gt;&lt;/m_precDefaultYear&gt;&lt;m_precDefaultQuarter&gt;&lt;m_bNumberIsYear val=&quot;0&quot;/&gt;&lt;m_strFormatTime&gt;Q%5&lt;/m_strFormatTime&gt;&lt;m_yearfmt&gt;&lt;begin val=&quot;0&quot;/&gt;&lt;end val=&quot;4&quot;/&gt;&lt;/m_yearfmt&gt;&lt;/m_precDefaultQuarter&gt;&lt;m_precDefaultMonth&gt;&lt;m_bNumberIsYear val=&quot;0&quot;/&gt;&lt;m_strFormatTime&gt;%1&lt;/m_strFormatTime&gt;&lt;m_yearfmt&gt;&lt;begin val=&quot;0&quot;/&gt;&lt;end val=&quot;4&quot;/&gt;&lt;/m_yearfmt&gt;&lt;/m_precDefaultMonth&gt;&lt;m_precDefaultWeek&gt;&lt;m_bNumberIsYear val=&quot;0&quot;/&gt;&lt;m_strFormatTime&gt;%#4&lt;/m_strFormatTime&gt;&lt;m_yearfmt&gt;&lt;begin val=&quot;0&quot;/&gt;&lt;end val=&quot;4&quot;/&gt;&lt;/m_yearfmt&gt;&lt;/m_precDefaultWeek&gt;&lt;m_precDefaultDay&gt;&lt;m_bNumberIsYear val=&quot;0&quot;/&gt;&lt;m_strFormatTime&gt;%#d&lt;/m_strFormatTime&gt;&lt;m_yearfmt&gt;&lt;begin val=&quot;0&quot;/&gt;&lt;end val=&quot;4&quot;/&gt;&lt;/m_yearfmt&gt;&lt;/m_precDefaultDay&gt;&lt;m_mruColor&gt;&lt;m_vecMRU length=&quot;2&quot;&gt;&lt;elem m_fUsage=&quot;4.09510000000000040643E+00&quot;&gt;&lt;m_msothmcolidx val=&quot;0&quot;/&gt;&lt;m_rgb r=&quot;FF&quot; g=&quot;99&quot; b=&quot;99&quot;/&gt;&lt;m_nBrightness tagver0=&quot;26206&quot; tagname0=&quot;m_nBrightnessUNRECOGNIZED&quot; val=&quot;0&quot;/&gt;&lt;/elem&gt;&lt;elem m_fUsage=&quot;5.90490000000000181402E-01&quot;&gt;&lt;m_msothmcolidx val=&quot;0&quot;/&gt;&lt;m_rgb r=&quot;E6&quot; g=&quot;B9&quot; b=&quot;B8&quot;/&gt;&lt;m_nBrightness tagver0=&quot;26206&quot; tagname0=&quot;m_nBrightnessUNRECOGNIZED&quot; val=&quot;0&quot;/&gt;&lt;/elem&gt;&lt;/m_vecMRU&gt;&lt;/m_mruColor&gt;&lt;m_eweekdayFirstOfWeek val=&quot;2&quot;/&gt;&lt;m_eweekdayFirstOfWorkweek val=&quot;2&quot;/&gt;&lt;m_eweekdayFirstOfWeekend val=&quot;7&quot;/&gt;&lt;/CPresentation&gt;&lt;/root&gt;"/>
  <p:tag name="THINKCELLUNDODONOTDELETE" val="0"/>
  <p:tag name="PAGENUMBER" val="1"/>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OIA2DVKDSmyAOu5.xHSCY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k6HnFNgsRJuiO8UQk16Qa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4Z2iNp9xTSSNA7oyQvQLd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my.G4n3OSWOt9BTBoegG.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bzvV2uxER2yy0RGGEn5nZ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TKwH910nTEerEIC3BuDx.g"/>
</p:tagLst>
</file>

<file path=ppt/theme/theme1.xml><?xml version="1.0" encoding="utf-8"?>
<a:theme xmlns:a="http://schemas.openxmlformats.org/drawingml/2006/main" name="Titles">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Invictus PPT Template G" id="{0F8A4D0E-8C77-4514-814C-2E349909B6F0}" vid="{8750C318-E770-44B0-9D42-FD9C9D8C42F1}"/>
    </a:ext>
  </a:extLst>
</a:theme>
</file>

<file path=ppt/theme/theme2.xml><?xml version="1.0" encoding="utf-8"?>
<a:theme xmlns:a="http://schemas.openxmlformats.org/drawingml/2006/main" name="Content Layouts">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spAutoFit/>
      </a:bodyPr>
      <a:lstStyle>
        <a:defPPr algn="l">
          <a:defRPr sz="2000" b="1" dirty="0"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Invictus PPT Template G" id="{0F8A4D0E-8C77-4514-814C-2E349909B6F0}" vid="{FB66B5F5-86E3-453D-9C74-EB0552FF31D9}"/>
    </a:ext>
  </a:extLst>
</a:theme>
</file>

<file path=ppt/theme/theme3.xml><?xml version="1.0" encoding="utf-8"?>
<a:theme xmlns:a="http://schemas.openxmlformats.org/drawingml/2006/main" name="Specialty Slides">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Invictus PPT Template G" id="{0F8A4D0E-8C77-4514-814C-2E349909B6F0}" vid="{B6971115-C83F-406E-BFAB-C32F56DDFB4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20632FA75335945A63FF531EB43A3D0" ma:contentTypeVersion="3" ma:contentTypeDescription="Create a new document." ma:contentTypeScope="" ma:versionID="9424afbcba80fcb69b47908d3741ccc8">
  <xsd:schema xmlns:xsd="http://www.w3.org/2001/XMLSchema" xmlns:xs="http://www.w3.org/2001/XMLSchema" xmlns:p="http://schemas.microsoft.com/office/2006/metadata/properties" xmlns:ns3="70a18374-f0c7-4129-82cb-48f358959f5f" targetNamespace="http://schemas.microsoft.com/office/2006/metadata/properties" ma:root="true" ma:fieldsID="093ab92e370e01158a7cd4574c205a3d" ns3:_="">
    <xsd:import namespace="70a18374-f0c7-4129-82cb-48f358959f5f"/>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a18374-f0c7-4129-82cb-48f358959f5f"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ECC16AD-5AB1-487F-940F-F019EE4EE229}">
  <ds:schemaRefs>
    <ds:schemaRef ds:uri="http://schemas.microsoft.com/sharepoint/v3/contenttype/forms"/>
  </ds:schemaRefs>
</ds:datastoreItem>
</file>

<file path=customXml/itemProps2.xml><?xml version="1.0" encoding="utf-8"?>
<ds:datastoreItem xmlns:ds="http://schemas.openxmlformats.org/officeDocument/2006/customXml" ds:itemID="{2BEEC481-98DE-4B2A-94E2-D38331D4A6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0a18374-f0c7-4129-82cb-48f358959f5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1EDFF0A-8904-42B6-AEB2-7C60372CB2F4}">
  <ds:schemaRefs>
    <ds:schemaRef ds:uri="http://www.w3.org/XML/1998/namespace"/>
    <ds:schemaRef ds:uri="70a18374-f0c7-4129-82cb-48f358959f5f"/>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http://purl.org/dc/dcmitype/"/>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Invictus PPT Template G</Template>
  <TotalTime>10809</TotalTime>
  <Words>2638</Words>
  <Application>Microsoft Office PowerPoint</Application>
  <PresentationFormat>Widescreen</PresentationFormat>
  <Paragraphs>437</Paragraphs>
  <Slides>12</Slides>
  <Notes>10</Notes>
  <HiddenSlides>0</HiddenSlides>
  <MMClips>1</MMClips>
  <ScaleCrop>false</ScaleCrop>
  <HeadingPairs>
    <vt:vector size="8" baseType="variant">
      <vt:variant>
        <vt:lpstr>Fonts Used</vt:lpstr>
      </vt:variant>
      <vt:variant>
        <vt:i4>7</vt:i4>
      </vt:variant>
      <vt:variant>
        <vt:lpstr>Theme</vt:lpstr>
      </vt:variant>
      <vt:variant>
        <vt:i4>3</vt:i4>
      </vt:variant>
      <vt:variant>
        <vt:lpstr>Embedded OLE Servers</vt:lpstr>
      </vt:variant>
      <vt:variant>
        <vt:i4>1</vt:i4>
      </vt:variant>
      <vt:variant>
        <vt:lpstr>Slide Titles</vt:lpstr>
      </vt:variant>
      <vt:variant>
        <vt:i4>12</vt:i4>
      </vt:variant>
    </vt:vector>
  </HeadingPairs>
  <TitlesOfParts>
    <vt:vector size="23" baseType="lpstr">
      <vt:lpstr>Arial-BoldMT</vt:lpstr>
      <vt:lpstr>ArialMT</vt:lpstr>
      <vt:lpstr>Graphik</vt:lpstr>
      <vt:lpstr>Helvetica Neue</vt:lpstr>
      <vt:lpstr>Arial</vt:lpstr>
      <vt:lpstr>Arial Black</vt:lpstr>
      <vt:lpstr>Calibri</vt:lpstr>
      <vt:lpstr>Titles</vt:lpstr>
      <vt:lpstr>Content Layouts</vt:lpstr>
      <vt:lpstr>Specialty Slides</vt:lpstr>
      <vt:lpstr>think-cell Slide</vt:lpstr>
      <vt:lpstr>PowerPoint Presentation</vt:lpstr>
      <vt:lpstr>Helping your family attending commencement to choose the best AirBNB near Columbia</vt:lpstr>
      <vt:lpstr>Our first step was analyzing the data we gathered directly from AirBNB databases</vt:lpstr>
      <vt:lpstr>We started by processing the data and looking for a correlation between the available features and the impact on the price</vt:lpstr>
      <vt:lpstr>After reviewing the original data, we found that potential relevant data was missing and we decided to gather it</vt:lpstr>
      <vt:lpstr>Model Performances</vt:lpstr>
      <vt:lpstr>We performed Sentiment analysis in order to obtain an additional point of comparison for our friends and family</vt:lpstr>
      <vt:lpstr>As a final step, we visualized additional information per neighborhood that could be useful in the choosing process </vt:lpstr>
      <vt:lpstr>As a final step, we visualized additional information per neighborhood that could be useful in the choosing process </vt:lpstr>
      <vt:lpstr>In summary, we analysed and built several models to       understand better the dynamics of AirBNB in NY</vt:lpstr>
      <vt:lpstr>As an alternative to our friends and family, we decided to implement an interactive tool to help make a decision</vt:lpstr>
      <vt:lpstr>PowerPoint Presentation</vt:lpstr>
    </vt:vector>
  </TitlesOfParts>
  <Company>Invictus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Manuel Flores Gordillo</dc:creator>
  <cp:lastModifiedBy>Thomas Jaunet</cp:lastModifiedBy>
  <cp:revision>304</cp:revision>
  <dcterms:created xsi:type="dcterms:W3CDTF">2018-09-18T00:20:02Z</dcterms:created>
  <dcterms:modified xsi:type="dcterms:W3CDTF">2019-04-29T21:07:49Z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0x010100720632FA75335945A63FF531EB43A3D0</vt:lpwstr>
  </property>
</Properties>
</file>